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8"/>
  </p:notesMasterIdLst>
  <p:sldIdLst>
    <p:sldId id="256" r:id="rId2"/>
    <p:sldId id="257" r:id="rId3"/>
    <p:sldId id="259" r:id="rId4"/>
    <p:sldId id="291" r:id="rId5"/>
    <p:sldId id="260" r:id="rId6"/>
    <p:sldId id="264" r:id="rId7"/>
    <p:sldId id="265" r:id="rId8"/>
    <p:sldId id="293" r:id="rId9"/>
    <p:sldId id="266" r:id="rId10"/>
    <p:sldId id="269" r:id="rId11"/>
    <p:sldId id="261" r:id="rId12"/>
    <p:sldId id="262" r:id="rId13"/>
    <p:sldId id="273" r:id="rId14"/>
    <p:sldId id="272" r:id="rId15"/>
    <p:sldId id="268" r:id="rId16"/>
    <p:sldId id="270" r:id="rId17"/>
  </p:sldIdLst>
  <p:sldSz cx="9144000" cy="5143500" type="screen16x9"/>
  <p:notesSz cx="6858000" cy="9144000"/>
  <p:embeddedFontLst>
    <p:embeddedFont>
      <p:font typeface="Abel" panose="02000506030000020004" pitchFamily="2" charset="0"/>
      <p:regular r:id="rId19"/>
    </p:embeddedFont>
    <p:embeddedFont>
      <p:font typeface="Bahnschrift Light SemiCondensed" panose="020B0502040204020203" pitchFamily="34" charset="0"/>
      <p:regular r:id="rId20"/>
    </p:embeddedFont>
    <p:embeddedFont>
      <p:font typeface="Cambria Math" panose="02040503050406030204" pitchFamily="18" charset="0"/>
      <p:regular r:id="rId21"/>
    </p:embeddedFont>
    <p:embeddedFont>
      <p:font typeface="Fira Sans Extra Condensed Medium"/>
      <p:regular r:id="rId22"/>
      <p:bold r:id="rId23"/>
      <p:italic r:id="rId24"/>
      <p:boldItalic r:id="rId25"/>
    </p:embeddedFont>
    <p:embeddedFont>
      <p:font typeface="Oswald Regular"/>
      <p:regular r:id="rId26"/>
      <p:bold r:id="rId27"/>
    </p:embeddedFont>
    <p:embeddedFont>
      <p:font typeface="Passion One" panose="020B0604020202020204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7080"/>
    <a:srgbClr val="5B72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0A385B-BCFF-4513-ACB2-5E6995ECB53D}">
  <a:tblStyle styleId="{3F0A385B-BCFF-4513-ACB2-5E6995ECB5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56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ba6db7e3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ba6db7e3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57c365f9a0_1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57c365f9a0_1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7b68ffdf2_2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7b68ffdf2_2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7b68ffdf2_2_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7b68ffdf2_2_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5a15755a3a_1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5a15755a3a_1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57c365f9a0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57c365f9a0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7c365f9a0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7c365f9a0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57c365f9a0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57c365f9a0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b68ffdf2_2_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b68ffdf2_2_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0367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7b68ffdf2_2_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7b68ffdf2_2_8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7c365f9a0_1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7c365f9a0_1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7c365f9a0_1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7c365f9a0_1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57c365f9a0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57c365f9a0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04870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a15755a3a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a15755a3a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 ">
  <p:cSld name="TITL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186712" y="2164600"/>
            <a:ext cx="2810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B72B7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5B72B7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73440" y="154175"/>
            <a:ext cx="6823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Passion One"/>
              <a:buNone/>
              <a:defRPr sz="6000">
                <a:solidFill>
                  <a:srgbClr val="5B72B7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subTitle" idx="1"/>
          </p:nvPr>
        </p:nvSpPr>
        <p:spPr>
          <a:xfrm>
            <a:off x="6434598" y="3106975"/>
            <a:ext cx="18168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2"/>
          </p:nvPr>
        </p:nvSpPr>
        <p:spPr>
          <a:xfrm>
            <a:off x="4342088" y="3118300"/>
            <a:ext cx="18168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3"/>
          </p:nvPr>
        </p:nvSpPr>
        <p:spPr>
          <a:xfrm>
            <a:off x="2249600" y="3118300"/>
            <a:ext cx="18168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4"/>
          </p:nvPr>
        </p:nvSpPr>
        <p:spPr>
          <a:xfrm>
            <a:off x="4342075" y="3368138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5"/>
          </p:nvPr>
        </p:nvSpPr>
        <p:spPr>
          <a:xfrm>
            <a:off x="2249563" y="3368138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6"/>
          </p:nvPr>
        </p:nvSpPr>
        <p:spPr>
          <a:xfrm>
            <a:off x="6434588" y="3368150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ctrTitle"/>
          </p:nvPr>
        </p:nvSpPr>
        <p:spPr>
          <a:xfrm>
            <a:off x="6230150" y="817500"/>
            <a:ext cx="202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2400"/>
              <a:buNone/>
              <a:defRPr sz="24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1_1_1_1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400"/>
              <a:buNone/>
              <a:defRPr sz="2400">
                <a:solidFill>
                  <a:srgbClr val="5B72B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TITLE_1_1_1_1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/>
          <p:nvPr/>
        </p:nvSpPr>
        <p:spPr>
          <a:xfrm>
            <a:off x="1957050" y="1536675"/>
            <a:ext cx="5229900" cy="625500"/>
          </a:xfrm>
          <a:prstGeom prst="rect">
            <a:avLst/>
          </a:prstGeom>
          <a:solidFill>
            <a:srgbClr val="5B72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400"/>
              <a:buNone/>
              <a:defRPr sz="2400">
                <a:solidFill>
                  <a:srgbClr val="5B72B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ubTitle" idx="1"/>
          </p:nvPr>
        </p:nvSpPr>
        <p:spPr>
          <a:xfrm>
            <a:off x="2419950" y="4100525"/>
            <a:ext cx="430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2"/>
          </p:nvPr>
        </p:nvSpPr>
        <p:spPr>
          <a:xfrm>
            <a:off x="2419950" y="1611075"/>
            <a:ext cx="430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3115520" y="2437068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ctrTitle"/>
          </p:nvPr>
        </p:nvSpPr>
        <p:spPr>
          <a:xfrm>
            <a:off x="430975" y="1741375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TITLE_1_1_1_2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subTitle" idx="1"/>
          </p:nvPr>
        </p:nvSpPr>
        <p:spPr>
          <a:xfrm>
            <a:off x="2419950" y="2151100"/>
            <a:ext cx="430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ctrTitle"/>
          </p:nvPr>
        </p:nvSpPr>
        <p:spPr>
          <a:xfrm>
            <a:off x="430975" y="821986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01034" y="1874888"/>
            <a:ext cx="3308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3409319" y="1536464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 idx="3"/>
          </p:nvPr>
        </p:nvSpPr>
        <p:spPr>
          <a:xfrm>
            <a:off x="100968" y="2690804"/>
            <a:ext cx="3308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4" hasCustomPrompt="1"/>
          </p:nvPr>
        </p:nvSpPr>
        <p:spPr>
          <a:xfrm>
            <a:off x="3409326" y="2689002"/>
            <a:ext cx="1123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5"/>
          </p:nvPr>
        </p:nvSpPr>
        <p:spPr>
          <a:xfrm>
            <a:off x="5510850" y="1885925"/>
            <a:ext cx="340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6" hasCustomPrompt="1"/>
          </p:nvPr>
        </p:nvSpPr>
        <p:spPr>
          <a:xfrm>
            <a:off x="4387644" y="1536464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7"/>
          </p:nvPr>
        </p:nvSpPr>
        <p:spPr>
          <a:xfrm>
            <a:off x="5510853" y="2675492"/>
            <a:ext cx="1894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8" hasCustomPrompt="1"/>
          </p:nvPr>
        </p:nvSpPr>
        <p:spPr>
          <a:xfrm>
            <a:off x="4387651" y="2689002"/>
            <a:ext cx="1123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0" name="Google Shape;20;p3"/>
          <p:cNvCxnSpPr/>
          <p:nvPr/>
        </p:nvCxnSpPr>
        <p:spPr>
          <a:xfrm>
            <a:off x="4490600" y="803950"/>
            <a:ext cx="0" cy="3443400"/>
          </a:xfrm>
          <a:prstGeom prst="straightConnector1">
            <a:avLst/>
          </a:prstGeom>
          <a:noFill/>
          <a:ln w="19050" cap="flat" cmpd="sng">
            <a:solidFill>
              <a:srgbClr val="F9E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ctrTitle"/>
          </p:nvPr>
        </p:nvSpPr>
        <p:spPr>
          <a:xfrm>
            <a:off x="3829951" y="3067325"/>
            <a:ext cx="2875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2321100" y="2696375"/>
            <a:ext cx="450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ctrTitle"/>
          </p:nvPr>
        </p:nvSpPr>
        <p:spPr>
          <a:xfrm>
            <a:off x="3772150" y="1566625"/>
            <a:ext cx="386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ubTitle" idx="1"/>
          </p:nvPr>
        </p:nvSpPr>
        <p:spPr>
          <a:xfrm>
            <a:off x="3771873" y="2081175"/>
            <a:ext cx="386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subTitle" idx="1"/>
          </p:nvPr>
        </p:nvSpPr>
        <p:spPr>
          <a:xfrm>
            <a:off x="5465045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ubTitle" idx="2"/>
          </p:nvPr>
        </p:nvSpPr>
        <p:spPr>
          <a:xfrm>
            <a:off x="3069563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3"/>
          </p:nvPr>
        </p:nvSpPr>
        <p:spPr>
          <a:xfrm>
            <a:off x="674038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4"/>
          </p:nvPr>
        </p:nvSpPr>
        <p:spPr>
          <a:xfrm>
            <a:off x="3617650" y="2716163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5"/>
          </p:nvPr>
        </p:nvSpPr>
        <p:spPr>
          <a:xfrm>
            <a:off x="1222163" y="2716163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6"/>
          </p:nvPr>
        </p:nvSpPr>
        <p:spPr>
          <a:xfrm>
            <a:off x="6013138" y="2716175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2400"/>
              <a:buNone/>
              <a:defRPr sz="24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1_1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_1_1_1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subTitle" idx="1"/>
          </p:nvPr>
        </p:nvSpPr>
        <p:spPr>
          <a:xfrm>
            <a:off x="4899825" y="2480450"/>
            <a:ext cx="2759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TITLE_1_1_1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957050" y="3455125"/>
            <a:ext cx="5229900" cy="1056000"/>
          </a:xfrm>
          <a:prstGeom prst="rect">
            <a:avLst/>
          </a:prstGeom>
          <a:solidFill>
            <a:srgbClr val="5B72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1"/>
          </p:nvPr>
        </p:nvSpPr>
        <p:spPr>
          <a:xfrm>
            <a:off x="2189400" y="3800650"/>
            <a:ext cx="47652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200"/>
              <a:buNone/>
              <a:defRPr sz="12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400"/>
              <a:buNone/>
              <a:defRPr sz="2400">
                <a:solidFill>
                  <a:srgbClr val="5B72B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800"/>
              <a:buNone/>
              <a:defRPr sz="1800">
                <a:solidFill>
                  <a:srgbClr val="5B72B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1_1_1_2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Passion One"/>
              <a:buNone/>
              <a:defRPr sz="2800">
                <a:solidFill>
                  <a:srgbClr val="5B72B7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6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9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>
            <a:spLocks noGrp="1"/>
          </p:cNvSpPr>
          <p:nvPr>
            <p:ph type="ctrTitle"/>
          </p:nvPr>
        </p:nvSpPr>
        <p:spPr>
          <a:xfrm>
            <a:off x="3585138" y="-79363"/>
            <a:ext cx="4834243" cy="24678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5B72B7"/>
                </a:solidFill>
                <a:latin typeface="Passion One"/>
                <a:ea typeface="Passion One"/>
                <a:cs typeface="Passion One"/>
                <a:sym typeface="Passion One"/>
              </a:rPr>
              <a:t>Evaluating </a:t>
            </a:r>
            <a:r>
              <a:rPr lang="en-US" sz="3200" dirty="0">
                <a:solidFill>
                  <a:srgbClr val="5B72B7"/>
                </a:solidFill>
                <a:latin typeface="Passion One"/>
                <a:ea typeface="Passion One"/>
                <a:cs typeface="Passion One"/>
                <a:sym typeface="Passion One"/>
              </a:rPr>
              <a:t>Fairness of Machine Learning Models Under Uncertain and Incomplete Information</a:t>
            </a:r>
            <a:endParaRPr sz="3200" dirty="0">
              <a:solidFill>
                <a:srgbClr val="5B72B7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100" name="Google Shape;100;p23"/>
          <p:cNvSpPr txBox="1">
            <a:spLocks noGrp="1"/>
          </p:cNvSpPr>
          <p:nvPr>
            <p:ph type="subTitle" idx="1"/>
          </p:nvPr>
        </p:nvSpPr>
        <p:spPr>
          <a:xfrm>
            <a:off x="4145737" y="2536825"/>
            <a:ext cx="2175699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 b="1" dirty="0">
                <a:solidFill>
                  <a:srgbClr val="F17080"/>
                </a:solidFill>
              </a:rPr>
              <a:t>Sara Rostami		810100355</a:t>
            </a:r>
            <a:endParaRPr sz="1400" b="1" dirty="0">
              <a:solidFill>
                <a:srgbClr val="F1708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83F0A7-2D1F-6718-11E4-66D76C9335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483" y="327803"/>
            <a:ext cx="1078733" cy="107873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6"/>
          <p:cNvSpPr txBox="1"/>
          <p:nvPr/>
        </p:nvSpPr>
        <p:spPr>
          <a:xfrm>
            <a:off x="2905831" y="1265467"/>
            <a:ext cx="4156276" cy="91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5B72B7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F17080"/>
                </a:solidFill>
                <a:latin typeface="Abel"/>
                <a:ea typeface="Abel"/>
                <a:cs typeface="Abel"/>
                <a:sym typeface="Abel"/>
              </a:rPr>
              <a:t>Theorem: </a:t>
            </a:r>
            <a:r>
              <a:rPr lang="es" b="1" dirty="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rPr>
              <a:t>If the assumption holds and r=s then, for a given budget U, the distortion is maximized at one of the extreme points, i.e., g1 = 0, g2 = 0, g1= 1, g2 =1</a:t>
            </a:r>
            <a:endParaRPr b="1" dirty="0">
              <a:solidFill>
                <a:srgbClr val="5B72B7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04" name="Google Shape;404;p36"/>
          <p:cNvSpPr txBox="1"/>
          <p:nvPr/>
        </p:nvSpPr>
        <p:spPr>
          <a:xfrm>
            <a:off x="-1" y="2571750"/>
            <a:ext cx="2022151" cy="749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dirty="0">
                <a:solidFill>
                  <a:srgbClr val="F17080"/>
                </a:solidFill>
                <a:latin typeface="Passion One" panose="020B0604020202020204" charset="0"/>
                <a:ea typeface="Abel"/>
                <a:cs typeface="Abel"/>
                <a:sym typeface="Abel"/>
              </a:rPr>
              <a:t>Maximize Distortion factor (Gamma)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F34C9BD-55F5-F72F-64CB-03BBC82A32F2}"/>
              </a:ext>
            </a:extLst>
          </p:cNvPr>
          <p:cNvGrpSpPr/>
          <p:nvPr/>
        </p:nvGrpSpPr>
        <p:grpSpPr>
          <a:xfrm rot="16200000">
            <a:off x="1021302" y="2543909"/>
            <a:ext cx="2755618" cy="753900"/>
            <a:chOff x="1979350" y="1443775"/>
            <a:chExt cx="3884800" cy="753900"/>
          </a:xfrm>
        </p:grpSpPr>
        <p:grpSp>
          <p:nvGrpSpPr>
            <p:cNvPr id="405" name="Google Shape;405;p36"/>
            <p:cNvGrpSpPr/>
            <p:nvPr/>
          </p:nvGrpSpPr>
          <p:grpSpPr>
            <a:xfrm>
              <a:off x="1979350" y="1443775"/>
              <a:ext cx="3884800" cy="753900"/>
              <a:chOff x="2593825" y="2130900"/>
              <a:chExt cx="3884800" cy="753900"/>
            </a:xfrm>
          </p:grpSpPr>
          <p:cxnSp>
            <p:nvCxnSpPr>
              <p:cNvPr id="406" name="Google Shape;406;p36"/>
              <p:cNvCxnSpPr/>
              <p:nvPr/>
            </p:nvCxnSpPr>
            <p:spPr>
              <a:xfrm rot="-5400000" flipH="1">
                <a:off x="4158975" y="2507550"/>
                <a:ext cx="7539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5B72B7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407" name="Google Shape;407;p36"/>
              <p:cNvCxnSpPr/>
              <p:nvPr/>
            </p:nvCxnSpPr>
            <p:spPr>
              <a:xfrm rot="10800000" flipH="1">
                <a:off x="2593825" y="2505600"/>
                <a:ext cx="1950000" cy="379200"/>
              </a:xfrm>
              <a:prstGeom prst="bentConnector3">
                <a:avLst>
                  <a:gd name="adj1" fmla="val -14"/>
                </a:avLst>
              </a:prstGeom>
              <a:noFill/>
              <a:ln w="19050" cap="flat" cmpd="sng">
                <a:solidFill>
                  <a:srgbClr val="5B72B7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408" name="Google Shape;408;p36"/>
              <p:cNvCxnSpPr/>
              <p:nvPr/>
            </p:nvCxnSpPr>
            <p:spPr>
              <a:xfrm rot="10800000">
                <a:off x="4516025" y="2505600"/>
                <a:ext cx="1962600" cy="379200"/>
              </a:xfrm>
              <a:prstGeom prst="bentConnector3">
                <a:avLst>
                  <a:gd name="adj1" fmla="val 191"/>
                </a:avLst>
              </a:prstGeom>
              <a:noFill/>
              <a:ln w="19050" cap="flat" cmpd="sng">
                <a:solidFill>
                  <a:srgbClr val="5B72B7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cxnSp>
          <p:nvCxnSpPr>
            <p:cNvPr id="446" name="Google Shape;446;p36"/>
            <p:cNvCxnSpPr/>
            <p:nvPr/>
          </p:nvCxnSpPr>
          <p:spPr>
            <a:xfrm>
              <a:off x="2753144" y="1443775"/>
              <a:ext cx="2230500" cy="0"/>
            </a:xfrm>
            <a:prstGeom prst="straightConnector1">
              <a:avLst/>
            </a:prstGeom>
            <a:noFill/>
            <a:ln w="19050" cap="flat" cmpd="sng">
              <a:solidFill>
                <a:srgbClr val="5B72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9F6A5AA-4A37-0662-F679-CA629E9030AB}"/>
              </a:ext>
            </a:extLst>
          </p:cNvPr>
          <p:cNvSpPr txBox="1"/>
          <p:nvPr/>
        </p:nvSpPr>
        <p:spPr>
          <a:xfrm>
            <a:off x="540784" y="224424"/>
            <a:ext cx="686412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4800" dirty="0">
                <a:solidFill>
                  <a:srgbClr val="5B72B7"/>
                </a:solidFill>
                <a:latin typeface="Passion One" panose="020B0604020202020204" charset="0"/>
              </a:rPr>
              <a:t>Results Q1</a:t>
            </a:r>
            <a:endParaRPr lang="en-US" sz="4800" dirty="0">
              <a:solidFill>
                <a:srgbClr val="5B72B7"/>
              </a:solidFill>
              <a:latin typeface="Passion One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874C9F-CEF6-2299-69CF-B02FCE22DA47}"/>
              </a:ext>
            </a:extLst>
          </p:cNvPr>
          <p:cNvSpPr txBox="1"/>
          <p:nvPr/>
        </p:nvSpPr>
        <p:spPr>
          <a:xfrm>
            <a:off x="176272" y="4614975"/>
            <a:ext cx="4094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1400" dirty="0">
                <a:solidFill>
                  <a:srgbClr val="5B72B7"/>
                </a:solidFill>
                <a:latin typeface="Passion One" panose="020B0604020202020204" charset="0"/>
              </a:rPr>
              <a:t>08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8AA3CD-D480-5894-C1EB-FFE134DE2F50}"/>
              </a:ext>
            </a:extLst>
          </p:cNvPr>
          <p:cNvSpPr txBox="1"/>
          <p:nvPr/>
        </p:nvSpPr>
        <p:spPr>
          <a:xfrm>
            <a:off x="2918079" y="2738940"/>
            <a:ext cx="4233835" cy="307777"/>
          </a:xfrm>
          <a:prstGeom prst="rect">
            <a:avLst/>
          </a:prstGeom>
          <a:solidFill>
            <a:srgbClr val="5B72B7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bel" panose="02000506030000020004" pitchFamily="2" charset="0"/>
              </a:rPr>
              <a:t>This theorem holds true for other values of r and 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B0CCF9-C85D-2BD5-6346-3D1C98F91E36}"/>
              </a:ext>
            </a:extLst>
          </p:cNvPr>
          <p:cNvGrpSpPr/>
          <p:nvPr/>
        </p:nvGrpSpPr>
        <p:grpSpPr>
          <a:xfrm>
            <a:off x="2840571" y="3345925"/>
            <a:ext cx="6176616" cy="1655416"/>
            <a:chOff x="2840571" y="3345925"/>
            <a:chExt cx="6176616" cy="165541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34ED44B-48E7-C896-AA64-C1E60ADE0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40571" y="3345925"/>
              <a:ext cx="2654593" cy="165541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A4B17A7-FA8D-EC43-E52B-C7069700B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86198" y="3346229"/>
              <a:ext cx="3530989" cy="1654396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2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 txBox="1">
            <a:spLocks noGrp="1"/>
          </p:cNvSpPr>
          <p:nvPr>
            <p:ph type="subTitle" idx="3"/>
          </p:nvPr>
        </p:nvSpPr>
        <p:spPr>
          <a:xfrm>
            <a:off x="1249140" y="1722664"/>
            <a:ext cx="6809013" cy="224109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spcAft>
                <a:spcPts val="1600"/>
              </a:spcAft>
            </a:pPr>
            <a:r>
              <a:rPr lang="es" dirty="0">
                <a:solidFill>
                  <a:schemeClr val="bg2"/>
                </a:solidFill>
              </a:rPr>
              <a:t>We consider a setting where some amount of common data (y,a) is available, then propose an efficient Algorithm, called </a:t>
            </a:r>
            <a:r>
              <a:rPr lang="es" dirty="0">
                <a:solidFill>
                  <a:srgbClr val="F17080"/>
                </a:solidFill>
              </a:rPr>
              <a:t>Active Sampling Algorithm</a:t>
            </a:r>
            <a:r>
              <a:rPr lang="es" dirty="0">
                <a:solidFill>
                  <a:schemeClr val="bg2"/>
                </a:solidFill>
              </a:rPr>
              <a:t>:</a:t>
            </a:r>
          </a:p>
          <a:p>
            <a:pPr marL="342900" indent="-342900" algn="l">
              <a:spcAft>
                <a:spcPts val="1600"/>
              </a:spcAft>
              <a:buClr>
                <a:srgbClr val="F17080"/>
              </a:buClr>
              <a:buSzPct val="100000"/>
              <a:buFont typeface="+mj-lt"/>
              <a:buAutoNum type="arabicPeriod"/>
            </a:pPr>
            <a:r>
              <a:rPr lang="es" dirty="0">
                <a:solidFill>
                  <a:srgbClr val="5B72B7"/>
                </a:solidFill>
              </a:rPr>
              <a:t>Carefully decides when to trust h</a:t>
            </a:r>
          </a:p>
          <a:p>
            <a:pPr marL="342900" indent="-342900" algn="l">
              <a:spcAft>
                <a:spcPts val="1600"/>
              </a:spcAft>
              <a:buClr>
                <a:srgbClr val="F17080"/>
              </a:buClr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5B72B7"/>
                </a:solidFill>
              </a:rPr>
              <a:t>Uses predictions of h to create an uncertainty estimate</a:t>
            </a:r>
            <a:endParaRPr lang="es" dirty="0">
              <a:solidFill>
                <a:srgbClr val="5B72B7"/>
              </a:solidFill>
            </a:endParaRPr>
          </a:p>
          <a:p>
            <a:pPr marL="342900" indent="-342900" algn="l">
              <a:spcAft>
                <a:spcPts val="1600"/>
              </a:spcAft>
              <a:buClr>
                <a:srgbClr val="F17080"/>
              </a:buClr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5B72B7"/>
                </a:solidFill>
              </a:rPr>
              <a:t>Decides whether it wants to query for both the label and the sensitive attribute information for the data point or not</a:t>
            </a:r>
            <a:endParaRPr lang="es" dirty="0">
              <a:solidFill>
                <a:srgbClr val="5B72B7"/>
              </a:solidFill>
            </a:endParaRPr>
          </a:p>
          <a:p>
            <a:pPr marL="0" indent="0" algn="l">
              <a:spcAft>
                <a:spcPts val="1600"/>
              </a:spcAft>
            </a:pPr>
            <a:endParaRPr lang="es" dirty="0">
              <a:solidFill>
                <a:schemeClr val="bg1"/>
              </a:solidFill>
            </a:endParaRPr>
          </a:p>
          <a:p>
            <a:pPr marL="0" indent="0" algn="l">
              <a:spcAft>
                <a:spcPts val="1600"/>
              </a:spcAft>
            </a:pPr>
            <a:endParaRPr dirty="0">
              <a:solidFill>
                <a:srgbClr val="F17080"/>
              </a:solidFill>
            </a:endParaRPr>
          </a:p>
        </p:txBody>
      </p:sp>
      <p:sp>
        <p:nvSpPr>
          <p:cNvPr id="146" name="Google Shape;146;p28"/>
          <p:cNvSpPr txBox="1">
            <a:spLocks noGrp="1"/>
          </p:cNvSpPr>
          <p:nvPr>
            <p:ph type="ctrTitle"/>
          </p:nvPr>
        </p:nvSpPr>
        <p:spPr>
          <a:xfrm>
            <a:off x="359888" y="372546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 dirty="0"/>
              <a:t>Proposed Method (Cont.)</a:t>
            </a:r>
            <a:endParaRPr sz="4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A50228-1196-4E95-D57D-2FA4CFBB200A}"/>
              </a:ext>
            </a:extLst>
          </p:cNvPr>
          <p:cNvSpPr txBox="1"/>
          <p:nvPr/>
        </p:nvSpPr>
        <p:spPr>
          <a:xfrm>
            <a:off x="1249140" y="974227"/>
            <a:ext cx="6809013" cy="6463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Abel" panose="02000506030000020004" pitchFamily="2" charset="0"/>
              </a:rPr>
              <a:t>Answering Q2: How should we use a given sensitive attribute classifier h to better estimate the bias?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233587-FF38-2D46-A72F-816E9A4397D8}"/>
              </a:ext>
            </a:extLst>
          </p:cNvPr>
          <p:cNvSpPr txBox="1"/>
          <p:nvPr/>
        </p:nvSpPr>
        <p:spPr>
          <a:xfrm>
            <a:off x="176272" y="4614975"/>
            <a:ext cx="4094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dirty="0">
                <a:solidFill>
                  <a:srgbClr val="5B72B7"/>
                </a:solidFill>
                <a:latin typeface="Passion One" panose="020B0604020202020204" charset="0"/>
              </a:rPr>
              <a:t>09</a:t>
            </a:r>
            <a:endParaRPr lang="es" sz="1400" dirty="0">
              <a:solidFill>
                <a:srgbClr val="5B72B7"/>
              </a:solidFill>
              <a:latin typeface="Passion One" panose="020B0604020202020204" charset="0"/>
            </a:endParaRPr>
          </a:p>
        </p:txBody>
      </p:sp>
      <p:sp>
        <p:nvSpPr>
          <p:cNvPr id="14" name="Callout: Up Arrow 13">
            <a:extLst>
              <a:ext uri="{FF2B5EF4-FFF2-40B4-BE49-F238E27FC236}">
                <a16:creationId xmlns:a16="http://schemas.microsoft.com/office/drawing/2014/main" id="{CE42153C-B6B1-4995-BD53-99964C488349}"/>
              </a:ext>
            </a:extLst>
          </p:cNvPr>
          <p:cNvSpPr/>
          <p:nvPr/>
        </p:nvSpPr>
        <p:spPr>
          <a:xfrm>
            <a:off x="2923378" y="4054415"/>
            <a:ext cx="2687241" cy="959330"/>
          </a:xfrm>
          <a:prstGeom prst="upArrowCallout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Significantly lower common data requirement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>
            <a:spLocks noGrp="1"/>
          </p:cNvSpPr>
          <p:nvPr>
            <p:ph type="ctrTitle"/>
          </p:nvPr>
        </p:nvSpPr>
        <p:spPr>
          <a:xfrm>
            <a:off x="-209922" y="772021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 dirty="0"/>
              <a:t>Results Q2</a:t>
            </a:r>
            <a:endParaRPr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9A6C42-28CF-CD43-53C8-40482BE982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4" t="4040" r="55385"/>
          <a:stretch/>
        </p:blipFill>
        <p:spPr>
          <a:xfrm>
            <a:off x="2076808" y="1580658"/>
            <a:ext cx="4323992" cy="28056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791BAB-4E57-167C-3AB8-0B0B796914C6}"/>
              </a:ext>
            </a:extLst>
          </p:cNvPr>
          <p:cNvSpPr txBox="1"/>
          <p:nvPr/>
        </p:nvSpPr>
        <p:spPr>
          <a:xfrm>
            <a:off x="176272" y="4614975"/>
            <a:ext cx="4094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dirty="0">
                <a:solidFill>
                  <a:srgbClr val="5B72B7"/>
                </a:solidFill>
                <a:latin typeface="Passion One" panose="020B0604020202020204" charset="0"/>
              </a:rPr>
              <a:t>10</a:t>
            </a:r>
            <a:endParaRPr lang="es" sz="1400" dirty="0">
              <a:solidFill>
                <a:srgbClr val="5B72B7"/>
              </a:solidFill>
              <a:latin typeface="Passion One" panose="020B06040202020202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0"/>
          <p:cNvSpPr txBox="1">
            <a:spLocks noGrp="1"/>
          </p:cNvSpPr>
          <p:nvPr>
            <p:ph type="subTitle" idx="1"/>
          </p:nvPr>
        </p:nvSpPr>
        <p:spPr>
          <a:xfrm>
            <a:off x="778928" y="1085461"/>
            <a:ext cx="5789239" cy="31150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</a:pPr>
            <a:r>
              <a:rPr lang="en-US" sz="1800" dirty="0">
                <a:solidFill>
                  <a:srgbClr val="F17080"/>
                </a:solidFill>
                <a:latin typeface="Passion One" panose="020B0604020202020204" charset="0"/>
              </a:rPr>
              <a:t>Goal:  </a:t>
            </a:r>
            <a:r>
              <a:rPr lang="en-US" sz="1600" b="1" dirty="0"/>
              <a:t>Understanding Bias Estimation in demographic scarce setting</a:t>
            </a:r>
          </a:p>
          <a:p>
            <a:pPr marL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</a:pPr>
            <a:endParaRPr lang="en-US" dirty="0"/>
          </a:p>
          <a:p>
            <a:pPr marL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</a:pPr>
            <a:r>
              <a:rPr lang="en-US" sz="1800" dirty="0">
                <a:solidFill>
                  <a:srgbClr val="F17080"/>
                </a:solidFill>
                <a:latin typeface="Passion One" panose="020B0604020202020204" charset="0"/>
              </a:rPr>
              <a:t>Findings:</a:t>
            </a:r>
          </a:p>
          <a:p>
            <a:pPr marL="781050" lvl="1" indent="-285750" algn="l">
              <a:lnSpc>
                <a:spcPct val="115000"/>
              </a:lnSpc>
              <a:spcBef>
                <a:spcPts val="0"/>
              </a:spcBef>
              <a:buClr>
                <a:srgbClr val="F17080"/>
              </a:buClr>
              <a:buFont typeface="Wingdings" panose="05000000000000000000" pitchFamily="2" charset="2"/>
              <a:buChar char="ü"/>
            </a:pPr>
            <a:r>
              <a:rPr lang="en-US" sz="1400" dirty="0">
                <a:latin typeface="Abel" panose="02000506030000020004" pitchFamily="2" charset="0"/>
              </a:rPr>
              <a:t>Sensitive attribute classifier must be designed carefully</a:t>
            </a:r>
          </a:p>
          <a:p>
            <a:pPr marL="781050" lvl="1" indent="-285750" algn="l">
              <a:lnSpc>
                <a:spcPct val="115000"/>
              </a:lnSpc>
              <a:spcBef>
                <a:spcPts val="0"/>
              </a:spcBef>
              <a:buClr>
                <a:srgbClr val="F17080"/>
              </a:buClr>
              <a:buFont typeface="Wingdings" panose="05000000000000000000" pitchFamily="2" charset="2"/>
              <a:buChar char="ü"/>
            </a:pPr>
            <a:r>
              <a:rPr lang="en-US" sz="1400" dirty="0">
                <a:latin typeface="Abel" panose="02000506030000020004" pitchFamily="2" charset="0"/>
              </a:rPr>
              <a:t>Use a given attribute classifier prudently</a:t>
            </a:r>
          </a:p>
          <a:p>
            <a:pPr marL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</a:pPr>
            <a:endParaRPr lang="en-US" dirty="0"/>
          </a:p>
          <a:p>
            <a:pPr marL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</a:pPr>
            <a:r>
              <a:rPr lang="en-US" sz="1800" dirty="0">
                <a:solidFill>
                  <a:srgbClr val="F17080"/>
                </a:solidFill>
                <a:latin typeface="Passion One" panose="020B0604020202020204" charset="0"/>
              </a:rPr>
              <a:t>Future Directions:</a:t>
            </a:r>
          </a:p>
          <a:p>
            <a:pPr marL="666750" lvl="1" indent="-171450" algn="l">
              <a:lnSpc>
                <a:spcPct val="115000"/>
              </a:lnSpc>
              <a:spcBef>
                <a:spcPts val="0"/>
              </a:spcBef>
              <a:buClr>
                <a:srgbClr val="F17080"/>
              </a:buClr>
              <a:buFont typeface="Wingdings" panose="05000000000000000000" pitchFamily="2" charset="2"/>
              <a:buChar char="Ø"/>
            </a:pPr>
            <a:r>
              <a:rPr lang="en-US" dirty="0"/>
              <a:t>Characterize optimal sensitive attribute classifier under general conditions</a:t>
            </a:r>
          </a:p>
          <a:p>
            <a:pPr marL="666750" lvl="1" indent="-171450" algn="l">
              <a:lnSpc>
                <a:spcPct val="115000"/>
              </a:lnSpc>
              <a:spcBef>
                <a:spcPts val="0"/>
              </a:spcBef>
              <a:buClr>
                <a:srgbClr val="F17080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5B72B7"/>
                </a:solidFill>
              </a:rPr>
              <a:t>New algorithmic techniques/</a:t>
            </a:r>
            <a:r>
              <a:rPr lang="en-US" dirty="0" err="1">
                <a:solidFill>
                  <a:srgbClr val="5B72B7"/>
                </a:solidFill>
              </a:rPr>
              <a:t>regulaizers</a:t>
            </a:r>
            <a:r>
              <a:rPr lang="en-US" dirty="0">
                <a:solidFill>
                  <a:srgbClr val="5B72B7"/>
                </a:solidFill>
              </a:rPr>
              <a:t> to select good proxies ?</a:t>
            </a:r>
            <a:endParaRPr dirty="0">
              <a:solidFill>
                <a:srgbClr val="5B72B7"/>
              </a:solidFill>
            </a:endParaRPr>
          </a:p>
        </p:txBody>
      </p:sp>
      <p:sp>
        <p:nvSpPr>
          <p:cNvPr id="544" name="Google Shape;544;p40"/>
          <p:cNvSpPr txBox="1">
            <a:spLocks noGrp="1"/>
          </p:cNvSpPr>
          <p:nvPr>
            <p:ph type="ctrTitle"/>
          </p:nvPr>
        </p:nvSpPr>
        <p:spPr>
          <a:xfrm>
            <a:off x="587828" y="389279"/>
            <a:ext cx="523917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531D4D-985E-9259-9E5F-9C5EE492C4AE}"/>
              </a:ext>
            </a:extLst>
          </p:cNvPr>
          <p:cNvSpPr txBox="1"/>
          <p:nvPr/>
        </p:nvSpPr>
        <p:spPr>
          <a:xfrm>
            <a:off x="176272" y="4614975"/>
            <a:ext cx="4094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dirty="0">
                <a:solidFill>
                  <a:srgbClr val="5B72B7"/>
                </a:solidFill>
                <a:latin typeface="Passion One" panose="020B0604020202020204" charset="0"/>
              </a:rPr>
              <a:t>11</a:t>
            </a:r>
            <a:endParaRPr lang="es" sz="1400" dirty="0">
              <a:solidFill>
                <a:srgbClr val="5B72B7"/>
              </a:solidFill>
              <a:latin typeface="Passion One" panose="020B0604020202020204" charset="0"/>
            </a:endParaRPr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448CE9C7-A361-0FB5-FB63-0B8083D626B4}"/>
              </a:ext>
            </a:extLst>
          </p:cNvPr>
          <p:cNvSpPr/>
          <p:nvPr/>
        </p:nvSpPr>
        <p:spPr>
          <a:xfrm rot="5400000">
            <a:off x="6494688" y="1207614"/>
            <a:ext cx="146957" cy="303479"/>
          </a:xfrm>
          <a:prstGeom prst="down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53143390-DD91-F5ED-7957-BF61B56499DA}"/>
              </a:ext>
            </a:extLst>
          </p:cNvPr>
          <p:cNvSpPr/>
          <p:nvPr/>
        </p:nvSpPr>
        <p:spPr>
          <a:xfrm rot="5400000">
            <a:off x="5646963" y="1992746"/>
            <a:ext cx="146957" cy="303479"/>
          </a:xfrm>
          <a:prstGeom prst="down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DF15A7B4-ED44-B252-FDC9-338EC6CE4608}"/>
              </a:ext>
            </a:extLst>
          </p:cNvPr>
          <p:cNvSpPr/>
          <p:nvPr/>
        </p:nvSpPr>
        <p:spPr>
          <a:xfrm rot="5400000">
            <a:off x="4569278" y="2241757"/>
            <a:ext cx="146957" cy="303479"/>
          </a:xfrm>
          <a:prstGeom prst="down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C809A3BE-6A70-E8D4-29F0-095AF69349B0}"/>
              </a:ext>
            </a:extLst>
          </p:cNvPr>
          <p:cNvSpPr/>
          <p:nvPr/>
        </p:nvSpPr>
        <p:spPr>
          <a:xfrm rot="5400000">
            <a:off x="6067423" y="2992871"/>
            <a:ext cx="146957" cy="303479"/>
          </a:xfrm>
          <a:prstGeom prst="down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94605B4D-B1B1-7C0C-CD84-37015A10AE1E}"/>
              </a:ext>
            </a:extLst>
          </p:cNvPr>
          <p:cNvSpPr/>
          <p:nvPr/>
        </p:nvSpPr>
        <p:spPr>
          <a:xfrm rot="5400000">
            <a:off x="5487758" y="3201060"/>
            <a:ext cx="146957" cy="303479"/>
          </a:xfrm>
          <a:prstGeom prst="down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9"/>
          <p:cNvSpPr txBox="1">
            <a:spLocks noGrp="1"/>
          </p:cNvSpPr>
          <p:nvPr>
            <p:ph type="ctrTitle"/>
          </p:nvPr>
        </p:nvSpPr>
        <p:spPr>
          <a:xfrm>
            <a:off x="3115525" y="1436574"/>
            <a:ext cx="2913000" cy="22128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THANKS FOR GIVING ME YOUR ATTENTION!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5"/>
          <p:cNvSpPr txBox="1">
            <a:spLocks noGrp="1"/>
          </p:cNvSpPr>
          <p:nvPr>
            <p:ph type="ctrTitle"/>
          </p:nvPr>
        </p:nvSpPr>
        <p:spPr>
          <a:xfrm>
            <a:off x="4136193" y="111290"/>
            <a:ext cx="1902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REFERENCE</a:t>
            </a:r>
            <a:endParaRPr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91F927-D506-5F3B-7D6E-4CEA7EB350FE}"/>
              </a:ext>
            </a:extLst>
          </p:cNvPr>
          <p:cNvSpPr txBox="1"/>
          <p:nvPr/>
        </p:nvSpPr>
        <p:spPr>
          <a:xfrm>
            <a:off x="775607" y="1237681"/>
            <a:ext cx="8241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bel" panose="02000506030000020004" pitchFamily="2" charset="0"/>
              </a:rPr>
              <a:t>Awasthi, P., </a:t>
            </a:r>
            <a:r>
              <a:rPr lang="en-US" sz="1200" dirty="0" err="1">
                <a:solidFill>
                  <a:schemeClr val="bg1"/>
                </a:solidFill>
                <a:latin typeface="Abel" panose="02000506030000020004" pitchFamily="2" charset="0"/>
              </a:rPr>
              <a:t>Beutel</a:t>
            </a:r>
            <a:r>
              <a:rPr lang="en-US" sz="1200" dirty="0">
                <a:solidFill>
                  <a:schemeClr val="bg1"/>
                </a:solidFill>
                <a:latin typeface="Abel" panose="02000506030000020004" pitchFamily="2" charset="0"/>
              </a:rPr>
              <a:t>, A., </a:t>
            </a:r>
            <a:r>
              <a:rPr lang="en-US" sz="1200" dirty="0" err="1">
                <a:solidFill>
                  <a:schemeClr val="bg1"/>
                </a:solidFill>
                <a:latin typeface="Abel" panose="02000506030000020004" pitchFamily="2" charset="0"/>
              </a:rPr>
              <a:t>Kleindessner</a:t>
            </a:r>
            <a:r>
              <a:rPr lang="en-US" sz="1200" dirty="0">
                <a:solidFill>
                  <a:schemeClr val="bg1"/>
                </a:solidFill>
                <a:latin typeface="Abel" panose="02000506030000020004" pitchFamily="2" charset="0"/>
              </a:rPr>
              <a:t>, M., Morgenstern, J., &amp; Wang, X. (2021, March). Evaluating fairness of machine learning models under uncertain and incomplete information. In Proceedings of the 2021 ACM Conference on Fairness, Accountability, and Transparency (pp. 206-214).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7"/>
          <p:cNvSpPr txBox="1">
            <a:spLocks noGrp="1"/>
          </p:cNvSpPr>
          <p:nvPr>
            <p:ph type="ctrTitle"/>
          </p:nvPr>
        </p:nvSpPr>
        <p:spPr>
          <a:xfrm>
            <a:off x="300347" y="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Appendix A: Active S</a:t>
            </a:r>
            <a:r>
              <a:rPr lang="en-US" dirty="0"/>
              <a:t>a</a:t>
            </a:r>
            <a:r>
              <a:rPr lang="es" dirty="0"/>
              <a:t>mpling Algorithm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175FF4-9E10-0B70-F5F6-25EBDEE44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401" y="2420711"/>
            <a:ext cx="6342675" cy="26510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5F18B2-87B3-5DE2-D5DD-1615CE4E51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7400" y="599839"/>
            <a:ext cx="6342675" cy="184142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>
            <a:spLocks noGrp="1"/>
          </p:cNvSpPr>
          <p:nvPr>
            <p:ph type="ctrTitle"/>
          </p:nvPr>
        </p:nvSpPr>
        <p:spPr>
          <a:xfrm>
            <a:off x="351965" y="1852140"/>
            <a:ext cx="3409434" cy="6232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9E9D9"/>
                </a:solidFill>
              </a:rPr>
              <a:t>Motivation</a:t>
            </a:r>
            <a:endParaRPr dirty="0">
              <a:solidFill>
                <a:srgbClr val="F9E9D9"/>
              </a:solidFill>
            </a:endParaRPr>
          </a:p>
        </p:txBody>
      </p:sp>
      <p:sp>
        <p:nvSpPr>
          <p:cNvPr id="106" name="Google Shape;106;p24"/>
          <p:cNvSpPr txBox="1">
            <a:spLocks noGrp="1"/>
          </p:cNvSpPr>
          <p:nvPr>
            <p:ph type="ctrTitle" idx="3"/>
          </p:nvPr>
        </p:nvSpPr>
        <p:spPr>
          <a:xfrm>
            <a:off x="2302329" y="2656290"/>
            <a:ext cx="1524348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dirty="0">
                <a:solidFill>
                  <a:srgbClr val="F9E9D9"/>
                </a:solidFill>
              </a:rPr>
              <a:t>Results</a:t>
            </a:r>
            <a:br>
              <a:rPr lang="en-US" dirty="0">
                <a:solidFill>
                  <a:srgbClr val="F9E9D9"/>
                </a:solidFill>
              </a:rPr>
            </a:br>
            <a:endParaRPr dirty="0">
              <a:solidFill>
                <a:srgbClr val="F9E9D9"/>
              </a:solidFill>
            </a:endParaRPr>
          </a:p>
        </p:txBody>
      </p:sp>
      <p:sp>
        <p:nvSpPr>
          <p:cNvPr id="107" name="Google Shape;107;p24"/>
          <p:cNvSpPr txBox="1">
            <a:spLocks noGrp="1"/>
          </p:cNvSpPr>
          <p:nvPr>
            <p:ph type="ctrTitle" idx="5"/>
          </p:nvPr>
        </p:nvSpPr>
        <p:spPr>
          <a:xfrm>
            <a:off x="5314167" y="1863177"/>
            <a:ext cx="3822934" cy="6232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9E9D9"/>
                </a:solidFill>
              </a:rPr>
              <a:t>Proposed Method</a:t>
            </a:r>
            <a:endParaRPr dirty="0">
              <a:solidFill>
                <a:srgbClr val="F9E9D9"/>
              </a:solidFill>
            </a:endParaRPr>
          </a:p>
        </p:txBody>
      </p:sp>
      <p:sp>
        <p:nvSpPr>
          <p:cNvPr id="108" name="Google Shape;108;p24"/>
          <p:cNvSpPr txBox="1">
            <a:spLocks noGrp="1"/>
          </p:cNvSpPr>
          <p:nvPr>
            <p:ph type="ctrTitle" idx="7"/>
          </p:nvPr>
        </p:nvSpPr>
        <p:spPr>
          <a:xfrm>
            <a:off x="5314171" y="2652744"/>
            <a:ext cx="2249092" cy="6232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9E9D9"/>
                </a:solidFill>
              </a:rPr>
              <a:t>Conclusion</a:t>
            </a:r>
            <a:endParaRPr dirty="0">
              <a:solidFill>
                <a:srgbClr val="F9E9D9"/>
              </a:solidFill>
            </a:endParaRPr>
          </a:p>
        </p:txBody>
      </p:sp>
      <p:sp>
        <p:nvSpPr>
          <p:cNvPr id="109" name="Google Shape;109;p24"/>
          <p:cNvSpPr txBox="1">
            <a:spLocks noGrp="1"/>
          </p:cNvSpPr>
          <p:nvPr>
            <p:ph type="title" idx="2"/>
          </p:nvPr>
        </p:nvSpPr>
        <p:spPr>
          <a:xfrm>
            <a:off x="3785433" y="1808096"/>
            <a:ext cx="627834" cy="6647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110" name="Google Shape;110;p24"/>
          <p:cNvSpPr txBox="1">
            <a:spLocks noGrp="1"/>
          </p:cNvSpPr>
          <p:nvPr>
            <p:ph type="title" idx="4"/>
          </p:nvPr>
        </p:nvSpPr>
        <p:spPr>
          <a:xfrm>
            <a:off x="3785440" y="2672590"/>
            <a:ext cx="627834" cy="5942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</a:t>
            </a:r>
            <a:endParaRPr dirty="0"/>
          </a:p>
        </p:txBody>
      </p:sp>
      <p:sp>
        <p:nvSpPr>
          <p:cNvPr id="111" name="Google Shape;111;p24"/>
          <p:cNvSpPr txBox="1">
            <a:spLocks noGrp="1"/>
          </p:cNvSpPr>
          <p:nvPr>
            <p:ph type="title" idx="6"/>
          </p:nvPr>
        </p:nvSpPr>
        <p:spPr>
          <a:xfrm>
            <a:off x="4059837" y="1500996"/>
            <a:ext cx="1228545" cy="9718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112" name="Google Shape;112;p24"/>
          <p:cNvSpPr txBox="1">
            <a:spLocks noGrp="1"/>
          </p:cNvSpPr>
          <p:nvPr>
            <p:ph type="title" idx="8"/>
          </p:nvPr>
        </p:nvSpPr>
        <p:spPr>
          <a:xfrm>
            <a:off x="4059844" y="2666254"/>
            <a:ext cx="1228545" cy="6232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BD7FC56-A9E2-4D49-0BA0-E5CE0A0E777F}"/>
              </a:ext>
            </a:extLst>
          </p:cNvPr>
          <p:cNvSpPr txBox="1"/>
          <p:nvPr/>
        </p:nvSpPr>
        <p:spPr>
          <a:xfrm>
            <a:off x="2491132" y="412682"/>
            <a:ext cx="604442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5000" dirty="0">
                <a:solidFill>
                  <a:srgbClr val="5B72B7"/>
                </a:solidFill>
                <a:latin typeface="Passion One" panose="020B0604020202020204" charset="0"/>
              </a:rPr>
              <a:t>Motivation</a:t>
            </a:r>
            <a:endParaRPr lang="en-US" sz="5000" dirty="0">
              <a:solidFill>
                <a:srgbClr val="5B72B7"/>
              </a:solidFill>
              <a:latin typeface="Passion One" panose="020B0604020202020204" charset="0"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3B0E628-4F6D-D710-51C7-FDCEE1ED8D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1132" y="1392061"/>
            <a:ext cx="4501800" cy="433288"/>
          </a:xfrm>
        </p:spPr>
        <p:txBody>
          <a:bodyPr/>
          <a:lstStyle/>
          <a:p>
            <a:r>
              <a:rPr lang="en-US" b="1" dirty="0"/>
              <a:t>An ML model for deciding bank loan applications</a:t>
            </a:r>
          </a:p>
        </p:txBody>
      </p:sp>
      <p:sp>
        <p:nvSpPr>
          <p:cNvPr id="9" name="Subtitle 5">
            <a:extLst>
              <a:ext uri="{FF2B5EF4-FFF2-40B4-BE49-F238E27FC236}">
                <a16:creationId xmlns:a16="http://schemas.microsoft.com/office/drawing/2014/main" id="{196A6F8A-F04C-BE07-BEAB-BA948492183A}"/>
              </a:ext>
            </a:extLst>
          </p:cNvPr>
          <p:cNvSpPr txBox="1">
            <a:spLocks/>
          </p:cNvSpPr>
          <p:nvPr/>
        </p:nvSpPr>
        <p:spPr>
          <a:xfrm>
            <a:off x="2129403" y="1949571"/>
            <a:ext cx="1361872" cy="1138687"/>
          </a:xfrm>
          <a:prstGeom prst="rect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8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152400" indent="0" algn="l"/>
            <a:r>
              <a:rPr lang="en-US" sz="1600" b="1" dirty="0"/>
              <a:t>Credit score</a:t>
            </a:r>
          </a:p>
          <a:p>
            <a:pPr marL="152400" indent="0" algn="l"/>
            <a:r>
              <a:rPr lang="en-US" sz="1600" b="1" dirty="0"/>
              <a:t>Income</a:t>
            </a:r>
            <a:endParaRPr lang="fa-IR" sz="1600" b="1" dirty="0"/>
          </a:p>
          <a:p>
            <a:pPr marL="152400" indent="0" algn="l"/>
            <a:r>
              <a:rPr lang="en-US" sz="1600" b="1" dirty="0"/>
              <a:t>Debt</a:t>
            </a:r>
          </a:p>
          <a:p>
            <a:pPr marL="152400" indent="0" algn="l"/>
            <a:r>
              <a:rPr lang="en-US" sz="1600" b="1" dirty="0"/>
              <a:t>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49BB871-2997-72A4-C7A5-45D50ACAB8FA}"/>
              </a:ext>
            </a:extLst>
          </p:cNvPr>
          <p:cNvGrpSpPr/>
          <p:nvPr/>
        </p:nvGrpSpPr>
        <p:grpSpPr>
          <a:xfrm>
            <a:off x="4085473" y="2042252"/>
            <a:ext cx="760060" cy="911085"/>
            <a:chOff x="4126885" y="2200980"/>
            <a:chExt cx="760060" cy="911085"/>
          </a:xfrm>
        </p:grpSpPr>
        <p:grpSp>
          <p:nvGrpSpPr>
            <p:cNvPr id="16" name="Google Shape;4400;p47">
              <a:extLst>
                <a:ext uri="{FF2B5EF4-FFF2-40B4-BE49-F238E27FC236}">
                  <a16:creationId xmlns:a16="http://schemas.microsoft.com/office/drawing/2014/main" id="{EAA43FFB-81ED-F50F-88B8-A177C9C68DFA}"/>
                </a:ext>
              </a:extLst>
            </p:cNvPr>
            <p:cNvGrpSpPr/>
            <p:nvPr/>
          </p:nvGrpSpPr>
          <p:grpSpPr>
            <a:xfrm>
              <a:off x="4224363" y="2498554"/>
              <a:ext cx="662582" cy="613511"/>
              <a:chOff x="-63252250" y="1930850"/>
              <a:chExt cx="319000" cy="319025"/>
            </a:xfrm>
            <a:solidFill>
              <a:srgbClr val="5B72B7"/>
            </a:solidFill>
          </p:grpSpPr>
          <p:sp>
            <p:nvSpPr>
              <p:cNvPr id="17" name="Google Shape;4401;p47">
                <a:extLst>
                  <a:ext uri="{FF2B5EF4-FFF2-40B4-BE49-F238E27FC236}">
                    <a16:creationId xmlns:a16="http://schemas.microsoft.com/office/drawing/2014/main" id="{1A2D3E45-626B-DA9F-7596-E165625A3276}"/>
                  </a:ext>
                </a:extLst>
              </p:cNvPr>
              <p:cNvSpPr/>
              <p:nvPr/>
            </p:nvSpPr>
            <p:spPr>
              <a:xfrm>
                <a:off x="-63252250" y="1930850"/>
                <a:ext cx="319000" cy="319025"/>
              </a:xfrm>
              <a:custGeom>
                <a:avLst/>
                <a:gdLst/>
                <a:ahLst/>
                <a:cxnLst/>
                <a:rect l="l" t="t" r="r" b="b"/>
                <a:pathLst>
                  <a:path w="12760" h="12761" extrusionOk="0">
                    <a:moveTo>
                      <a:pt x="7026" y="914"/>
                    </a:moveTo>
                    <a:lnTo>
                      <a:pt x="7026" y="1954"/>
                    </a:lnTo>
                    <a:cubicBezTo>
                      <a:pt x="7026" y="2174"/>
                      <a:pt x="7120" y="2332"/>
                      <a:pt x="7341" y="2363"/>
                    </a:cubicBezTo>
                    <a:cubicBezTo>
                      <a:pt x="7813" y="2489"/>
                      <a:pt x="8286" y="2647"/>
                      <a:pt x="8664" y="2899"/>
                    </a:cubicBezTo>
                    <a:cubicBezTo>
                      <a:pt x="8733" y="2954"/>
                      <a:pt x="8820" y="2979"/>
                      <a:pt x="8905" y="2979"/>
                    </a:cubicBezTo>
                    <a:cubicBezTo>
                      <a:pt x="9012" y="2979"/>
                      <a:pt x="9115" y="2938"/>
                      <a:pt x="9168" y="2868"/>
                    </a:cubicBezTo>
                    <a:lnTo>
                      <a:pt x="9924" y="2111"/>
                    </a:lnTo>
                    <a:lnTo>
                      <a:pt x="10712" y="2899"/>
                    </a:lnTo>
                    <a:lnTo>
                      <a:pt x="9956" y="3655"/>
                    </a:lnTo>
                    <a:cubicBezTo>
                      <a:pt x="9861" y="3781"/>
                      <a:pt x="9798" y="4002"/>
                      <a:pt x="9924" y="4159"/>
                    </a:cubicBezTo>
                    <a:cubicBezTo>
                      <a:pt x="10208" y="4600"/>
                      <a:pt x="10397" y="5041"/>
                      <a:pt x="10460" y="5514"/>
                    </a:cubicBezTo>
                    <a:cubicBezTo>
                      <a:pt x="10523" y="5703"/>
                      <a:pt x="10680" y="5829"/>
                      <a:pt x="10869" y="5829"/>
                    </a:cubicBezTo>
                    <a:lnTo>
                      <a:pt x="11941" y="5829"/>
                    </a:lnTo>
                    <a:lnTo>
                      <a:pt x="11941" y="6932"/>
                    </a:lnTo>
                    <a:lnTo>
                      <a:pt x="10869" y="6932"/>
                    </a:lnTo>
                    <a:cubicBezTo>
                      <a:pt x="10680" y="6932"/>
                      <a:pt x="10523" y="7058"/>
                      <a:pt x="10460" y="7247"/>
                    </a:cubicBezTo>
                    <a:cubicBezTo>
                      <a:pt x="10365" y="7719"/>
                      <a:pt x="10208" y="8192"/>
                      <a:pt x="9924" y="8570"/>
                    </a:cubicBezTo>
                    <a:cubicBezTo>
                      <a:pt x="9798" y="8727"/>
                      <a:pt x="9861" y="8979"/>
                      <a:pt x="9956" y="9105"/>
                    </a:cubicBezTo>
                    <a:lnTo>
                      <a:pt x="10712" y="9830"/>
                    </a:lnTo>
                    <a:lnTo>
                      <a:pt x="9924" y="10618"/>
                    </a:lnTo>
                    <a:lnTo>
                      <a:pt x="9168" y="9893"/>
                    </a:lnTo>
                    <a:cubicBezTo>
                      <a:pt x="9111" y="9817"/>
                      <a:pt x="8996" y="9775"/>
                      <a:pt x="8879" y="9775"/>
                    </a:cubicBezTo>
                    <a:cubicBezTo>
                      <a:pt x="8803" y="9775"/>
                      <a:pt x="8726" y="9793"/>
                      <a:pt x="8664" y="9830"/>
                    </a:cubicBezTo>
                    <a:cubicBezTo>
                      <a:pt x="8223" y="10114"/>
                      <a:pt x="7813" y="10303"/>
                      <a:pt x="7341" y="10397"/>
                    </a:cubicBezTo>
                    <a:cubicBezTo>
                      <a:pt x="7120" y="10429"/>
                      <a:pt x="7026" y="10586"/>
                      <a:pt x="7026" y="10775"/>
                    </a:cubicBezTo>
                    <a:lnTo>
                      <a:pt x="7026" y="11846"/>
                    </a:lnTo>
                    <a:lnTo>
                      <a:pt x="5923" y="11846"/>
                    </a:lnTo>
                    <a:lnTo>
                      <a:pt x="5923" y="10775"/>
                    </a:lnTo>
                    <a:cubicBezTo>
                      <a:pt x="5923" y="10586"/>
                      <a:pt x="5797" y="10429"/>
                      <a:pt x="5577" y="10397"/>
                    </a:cubicBezTo>
                    <a:cubicBezTo>
                      <a:pt x="5135" y="10271"/>
                      <a:pt x="4663" y="10114"/>
                      <a:pt x="4253" y="9830"/>
                    </a:cubicBezTo>
                    <a:cubicBezTo>
                      <a:pt x="4191" y="9793"/>
                      <a:pt x="4119" y="9775"/>
                      <a:pt x="4047" y="9775"/>
                    </a:cubicBezTo>
                    <a:cubicBezTo>
                      <a:pt x="3937" y="9775"/>
                      <a:pt x="3826" y="9817"/>
                      <a:pt x="3749" y="9893"/>
                    </a:cubicBezTo>
                    <a:lnTo>
                      <a:pt x="2993" y="10618"/>
                    </a:lnTo>
                    <a:lnTo>
                      <a:pt x="2206" y="9830"/>
                    </a:lnTo>
                    <a:lnTo>
                      <a:pt x="2962" y="9105"/>
                    </a:lnTo>
                    <a:cubicBezTo>
                      <a:pt x="3088" y="8979"/>
                      <a:pt x="3119" y="8727"/>
                      <a:pt x="2993" y="8570"/>
                    </a:cubicBezTo>
                    <a:cubicBezTo>
                      <a:pt x="2710" y="8160"/>
                      <a:pt x="2521" y="7719"/>
                      <a:pt x="2458" y="7247"/>
                    </a:cubicBezTo>
                    <a:cubicBezTo>
                      <a:pt x="2395" y="7058"/>
                      <a:pt x="2237" y="6932"/>
                      <a:pt x="2048" y="6932"/>
                    </a:cubicBezTo>
                    <a:lnTo>
                      <a:pt x="977" y="6932"/>
                    </a:lnTo>
                    <a:lnTo>
                      <a:pt x="977" y="5829"/>
                    </a:lnTo>
                    <a:lnTo>
                      <a:pt x="2048" y="5829"/>
                    </a:lnTo>
                    <a:cubicBezTo>
                      <a:pt x="2237" y="5829"/>
                      <a:pt x="2395" y="5703"/>
                      <a:pt x="2458" y="5514"/>
                    </a:cubicBezTo>
                    <a:cubicBezTo>
                      <a:pt x="2552" y="5041"/>
                      <a:pt x="2710" y="4569"/>
                      <a:pt x="2993" y="4159"/>
                    </a:cubicBezTo>
                    <a:cubicBezTo>
                      <a:pt x="3119" y="4002"/>
                      <a:pt x="3088" y="3781"/>
                      <a:pt x="2962" y="3655"/>
                    </a:cubicBezTo>
                    <a:lnTo>
                      <a:pt x="2206" y="2899"/>
                    </a:lnTo>
                    <a:lnTo>
                      <a:pt x="2993" y="2111"/>
                    </a:lnTo>
                    <a:lnTo>
                      <a:pt x="3749" y="2868"/>
                    </a:lnTo>
                    <a:cubicBezTo>
                      <a:pt x="3820" y="2938"/>
                      <a:pt x="3921" y="2979"/>
                      <a:pt x="4023" y="2979"/>
                    </a:cubicBezTo>
                    <a:cubicBezTo>
                      <a:pt x="4103" y="2979"/>
                      <a:pt x="4184" y="2954"/>
                      <a:pt x="4253" y="2899"/>
                    </a:cubicBezTo>
                    <a:cubicBezTo>
                      <a:pt x="4694" y="2647"/>
                      <a:pt x="5135" y="2426"/>
                      <a:pt x="5577" y="2363"/>
                    </a:cubicBezTo>
                    <a:cubicBezTo>
                      <a:pt x="5797" y="2332"/>
                      <a:pt x="5923" y="2174"/>
                      <a:pt x="5923" y="1954"/>
                    </a:cubicBezTo>
                    <a:lnTo>
                      <a:pt x="5923" y="914"/>
                    </a:lnTo>
                    <a:close/>
                    <a:moveTo>
                      <a:pt x="5829" y="1"/>
                    </a:moveTo>
                    <a:cubicBezTo>
                      <a:pt x="5356" y="1"/>
                      <a:pt x="5009" y="347"/>
                      <a:pt x="5009" y="820"/>
                    </a:cubicBezTo>
                    <a:lnTo>
                      <a:pt x="5009" y="1576"/>
                    </a:lnTo>
                    <a:cubicBezTo>
                      <a:pt x="4631" y="1702"/>
                      <a:pt x="4285" y="1796"/>
                      <a:pt x="3970" y="2017"/>
                    </a:cubicBezTo>
                    <a:lnTo>
                      <a:pt x="3466" y="1481"/>
                    </a:lnTo>
                    <a:cubicBezTo>
                      <a:pt x="3308" y="1324"/>
                      <a:pt x="3103" y="1245"/>
                      <a:pt x="2891" y="1245"/>
                    </a:cubicBezTo>
                    <a:cubicBezTo>
                      <a:pt x="2678" y="1245"/>
                      <a:pt x="2458" y="1324"/>
                      <a:pt x="2269" y="1481"/>
                    </a:cubicBezTo>
                    <a:lnTo>
                      <a:pt x="1481" y="2269"/>
                    </a:lnTo>
                    <a:cubicBezTo>
                      <a:pt x="1166" y="2584"/>
                      <a:pt x="1166" y="3120"/>
                      <a:pt x="1481" y="3466"/>
                    </a:cubicBezTo>
                    <a:lnTo>
                      <a:pt x="2017" y="3970"/>
                    </a:lnTo>
                    <a:cubicBezTo>
                      <a:pt x="1796" y="4285"/>
                      <a:pt x="1701" y="4632"/>
                      <a:pt x="1575" y="5010"/>
                    </a:cubicBezTo>
                    <a:lnTo>
                      <a:pt x="819" y="5010"/>
                    </a:lnTo>
                    <a:cubicBezTo>
                      <a:pt x="347" y="5010"/>
                      <a:pt x="0" y="5356"/>
                      <a:pt x="0" y="5829"/>
                    </a:cubicBezTo>
                    <a:lnTo>
                      <a:pt x="0" y="6932"/>
                    </a:lnTo>
                    <a:cubicBezTo>
                      <a:pt x="0" y="7404"/>
                      <a:pt x="347" y="7751"/>
                      <a:pt x="819" y="7751"/>
                    </a:cubicBezTo>
                    <a:lnTo>
                      <a:pt x="1575" y="7751"/>
                    </a:lnTo>
                    <a:cubicBezTo>
                      <a:pt x="1701" y="8097"/>
                      <a:pt x="1796" y="8475"/>
                      <a:pt x="2017" y="8759"/>
                    </a:cubicBezTo>
                    <a:lnTo>
                      <a:pt x="1481" y="9295"/>
                    </a:lnTo>
                    <a:cubicBezTo>
                      <a:pt x="1166" y="9610"/>
                      <a:pt x="1166" y="10114"/>
                      <a:pt x="1481" y="10460"/>
                    </a:cubicBezTo>
                    <a:lnTo>
                      <a:pt x="2269" y="11248"/>
                    </a:lnTo>
                    <a:cubicBezTo>
                      <a:pt x="2426" y="11405"/>
                      <a:pt x="2639" y="11484"/>
                      <a:pt x="2855" y="11484"/>
                    </a:cubicBezTo>
                    <a:cubicBezTo>
                      <a:pt x="3072" y="11484"/>
                      <a:pt x="3292" y="11405"/>
                      <a:pt x="3466" y="11248"/>
                    </a:cubicBezTo>
                    <a:lnTo>
                      <a:pt x="3970" y="10744"/>
                    </a:lnTo>
                    <a:cubicBezTo>
                      <a:pt x="4285" y="10933"/>
                      <a:pt x="4631" y="11059"/>
                      <a:pt x="5009" y="11185"/>
                    </a:cubicBezTo>
                    <a:lnTo>
                      <a:pt x="5009" y="11909"/>
                    </a:lnTo>
                    <a:cubicBezTo>
                      <a:pt x="5009" y="12382"/>
                      <a:pt x="5356" y="12760"/>
                      <a:pt x="5829" y="12760"/>
                    </a:cubicBezTo>
                    <a:lnTo>
                      <a:pt x="6931" y="12760"/>
                    </a:lnTo>
                    <a:cubicBezTo>
                      <a:pt x="7404" y="12760"/>
                      <a:pt x="7750" y="12382"/>
                      <a:pt x="7750" y="11909"/>
                    </a:cubicBezTo>
                    <a:lnTo>
                      <a:pt x="7750" y="11185"/>
                    </a:lnTo>
                    <a:cubicBezTo>
                      <a:pt x="8097" y="11059"/>
                      <a:pt x="8475" y="10933"/>
                      <a:pt x="8790" y="10744"/>
                    </a:cubicBezTo>
                    <a:lnTo>
                      <a:pt x="9294" y="11248"/>
                    </a:lnTo>
                    <a:cubicBezTo>
                      <a:pt x="9452" y="11405"/>
                      <a:pt x="9656" y="11484"/>
                      <a:pt x="9865" y="11484"/>
                    </a:cubicBezTo>
                    <a:cubicBezTo>
                      <a:pt x="10074" y="11484"/>
                      <a:pt x="10287" y="11405"/>
                      <a:pt x="10460" y="11248"/>
                    </a:cubicBezTo>
                    <a:lnTo>
                      <a:pt x="11247" y="10460"/>
                    </a:lnTo>
                    <a:cubicBezTo>
                      <a:pt x="11563" y="10145"/>
                      <a:pt x="11563" y="9641"/>
                      <a:pt x="11247" y="9295"/>
                    </a:cubicBezTo>
                    <a:lnTo>
                      <a:pt x="10743" y="8759"/>
                    </a:lnTo>
                    <a:cubicBezTo>
                      <a:pt x="10932" y="8444"/>
                      <a:pt x="11058" y="8097"/>
                      <a:pt x="11184" y="7751"/>
                    </a:cubicBezTo>
                    <a:lnTo>
                      <a:pt x="11941" y="7751"/>
                    </a:lnTo>
                    <a:cubicBezTo>
                      <a:pt x="12413" y="7751"/>
                      <a:pt x="12760" y="7404"/>
                      <a:pt x="12760" y="6932"/>
                    </a:cubicBezTo>
                    <a:lnTo>
                      <a:pt x="12760" y="5829"/>
                    </a:lnTo>
                    <a:cubicBezTo>
                      <a:pt x="12760" y="5356"/>
                      <a:pt x="12350" y="5010"/>
                      <a:pt x="11941" y="5010"/>
                    </a:cubicBezTo>
                    <a:lnTo>
                      <a:pt x="11184" y="5010"/>
                    </a:lnTo>
                    <a:cubicBezTo>
                      <a:pt x="11058" y="4632"/>
                      <a:pt x="10932" y="4285"/>
                      <a:pt x="10743" y="3970"/>
                    </a:cubicBezTo>
                    <a:lnTo>
                      <a:pt x="11247" y="3466"/>
                    </a:lnTo>
                    <a:cubicBezTo>
                      <a:pt x="11563" y="3151"/>
                      <a:pt x="11563" y="2647"/>
                      <a:pt x="11247" y="2269"/>
                    </a:cubicBezTo>
                    <a:lnTo>
                      <a:pt x="10460" y="1481"/>
                    </a:lnTo>
                    <a:cubicBezTo>
                      <a:pt x="10302" y="1324"/>
                      <a:pt x="10098" y="1245"/>
                      <a:pt x="9889" y="1245"/>
                    </a:cubicBezTo>
                    <a:cubicBezTo>
                      <a:pt x="9680" y="1245"/>
                      <a:pt x="9467" y="1324"/>
                      <a:pt x="9294" y="1481"/>
                    </a:cubicBezTo>
                    <a:lnTo>
                      <a:pt x="8790" y="2017"/>
                    </a:lnTo>
                    <a:cubicBezTo>
                      <a:pt x="8475" y="1796"/>
                      <a:pt x="8097" y="1702"/>
                      <a:pt x="7750" y="1576"/>
                    </a:cubicBezTo>
                    <a:lnTo>
                      <a:pt x="7750" y="820"/>
                    </a:lnTo>
                    <a:cubicBezTo>
                      <a:pt x="7750" y="347"/>
                      <a:pt x="7404" y="1"/>
                      <a:pt x="693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402;p47">
                <a:extLst>
                  <a:ext uri="{FF2B5EF4-FFF2-40B4-BE49-F238E27FC236}">
                    <a16:creationId xmlns:a16="http://schemas.microsoft.com/office/drawing/2014/main" id="{F89327A6-75B7-32C3-0C2A-015D4CFF52BD}"/>
                  </a:ext>
                </a:extLst>
              </p:cNvPr>
              <p:cNvSpPr/>
              <p:nvPr/>
            </p:nvSpPr>
            <p:spPr>
              <a:xfrm>
                <a:off x="-63160900" y="2021425"/>
                <a:ext cx="137850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5514" extrusionOk="0">
                    <a:moveTo>
                      <a:pt x="2773" y="820"/>
                    </a:moveTo>
                    <a:cubicBezTo>
                      <a:pt x="3813" y="820"/>
                      <a:pt x="4695" y="1702"/>
                      <a:pt x="4695" y="2742"/>
                    </a:cubicBezTo>
                    <a:cubicBezTo>
                      <a:pt x="4695" y="3813"/>
                      <a:pt x="3813" y="4695"/>
                      <a:pt x="2773" y="4695"/>
                    </a:cubicBezTo>
                    <a:cubicBezTo>
                      <a:pt x="1702" y="4695"/>
                      <a:pt x="820" y="3813"/>
                      <a:pt x="820" y="2742"/>
                    </a:cubicBezTo>
                    <a:cubicBezTo>
                      <a:pt x="820" y="1702"/>
                      <a:pt x="1702" y="820"/>
                      <a:pt x="2773" y="820"/>
                    </a:cubicBezTo>
                    <a:close/>
                    <a:moveTo>
                      <a:pt x="2773" y="1"/>
                    </a:moveTo>
                    <a:cubicBezTo>
                      <a:pt x="1229" y="1"/>
                      <a:pt x="1" y="1198"/>
                      <a:pt x="1" y="2742"/>
                    </a:cubicBezTo>
                    <a:cubicBezTo>
                      <a:pt x="1" y="4285"/>
                      <a:pt x="1229" y="5514"/>
                      <a:pt x="2773" y="5514"/>
                    </a:cubicBezTo>
                    <a:cubicBezTo>
                      <a:pt x="4285" y="5514"/>
                      <a:pt x="5514" y="4285"/>
                      <a:pt x="5514" y="2742"/>
                    </a:cubicBezTo>
                    <a:cubicBezTo>
                      <a:pt x="5514" y="1229"/>
                      <a:pt x="4254" y="1"/>
                      <a:pt x="27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4400;p47">
              <a:extLst>
                <a:ext uri="{FF2B5EF4-FFF2-40B4-BE49-F238E27FC236}">
                  <a16:creationId xmlns:a16="http://schemas.microsoft.com/office/drawing/2014/main" id="{9292E24A-DFA1-C1F3-97BD-96B14A6E2AA6}"/>
                </a:ext>
              </a:extLst>
            </p:cNvPr>
            <p:cNvGrpSpPr/>
            <p:nvPr/>
          </p:nvGrpSpPr>
          <p:grpSpPr>
            <a:xfrm>
              <a:off x="4126885" y="2200980"/>
              <a:ext cx="419287" cy="416548"/>
              <a:chOff x="-63252250" y="1930850"/>
              <a:chExt cx="319000" cy="319025"/>
            </a:xfrm>
            <a:solidFill>
              <a:srgbClr val="5B72B7"/>
            </a:solidFill>
          </p:grpSpPr>
          <p:sp>
            <p:nvSpPr>
              <p:cNvPr id="11" name="Google Shape;4401;p47">
                <a:extLst>
                  <a:ext uri="{FF2B5EF4-FFF2-40B4-BE49-F238E27FC236}">
                    <a16:creationId xmlns:a16="http://schemas.microsoft.com/office/drawing/2014/main" id="{F146D89F-07D5-4E78-CB10-6BE538504D75}"/>
                  </a:ext>
                </a:extLst>
              </p:cNvPr>
              <p:cNvSpPr/>
              <p:nvPr/>
            </p:nvSpPr>
            <p:spPr>
              <a:xfrm>
                <a:off x="-63252250" y="1930850"/>
                <a:ext cx="319000" cy="319025"/>
              </a:xfrm>
              <a:custGeom>
                <a:avLst/>
                <a:gdLst/>
                <a:ahLst/>
                <a:cxnLst/>
                <a:rect l="l" t="t" r="r" b="b"/>
                <a:pathLst>
                  <a:path w="12760" h="12761" extrusionOk="0">
                    <a:moveTo>
                      <a:pt x="7026" y="914"/>
                    </a:moveTo>
                    <a:lnTo>
                      <a:pt x="7026" y="1954"/>
                    </a:lnTo>
                    <a:cubicBezTo>
                      <a:pt x="7026" y="2174"/>
                      <a:pt x="7120" y="2332"/>
                      <a:pt x="7341" y="2363"/>
                    </a:cubicBezTo>
                    <a:cubicBezTo>
                      <a:pt x="7813" y="2489"/>
                      <a:pt x="8286" y="2647"/>
                      <a:pt x="8664" y="2899"/>
                    </a:cubicBezTo>
                    <a:cubicBezTo>
                      <a:pt x="8733" y="2954"/>
                      <a:pt x="8820" y="2979"/>
                      <a:pt x="8905" y="2979"/>
                    </a:cubicBezTo>
                    <a:cubicBezTo>
                      <a:pt x="9012" y="2979"/>
                      <a:pt x="9115" y="2938"/>
                      <a:pt x="9168" y="2868"/>
                    </a:cubicBezTo>
                    <a:lnTo>
                      <a:pt x="9924" y="2111"/>
                    </a:lnTo>
                    <a:lnTo>
                      <a:pt x="10712" y="2899"/>
                    </a:lnTo>
                    <a:lnTo>
                      <a:pt x="9956" y="3655"/>
                    </a:lnTo>
                    <a:cubicBezTo>
                      <a:pt x="9861" y="3781"/>
                      <a:pt x="9798" y="4002"/>
                      <a:pt x="9924" y="4159"/>
                    </a:cubicBezTo>
                    <a:cubicBezTo>
                      <a:pt x="10208" y="4600"/>
                      <a:pt x="10397" y="5041"/>
                      <a:pt x="10460" y="5514"/>
                    </a:cubicBezTo>
                    <a:cubicBezTo>
                      <a:pt x="10523" y="5703"/>
                      <a:pt x="10680" y="5829"/>
                      <a:pt x="10869" y="5829"/>
                    </a:cubicBezTo>
                    <a:lnTo>
                      <a:pt x="11941" y="5829"/>
                    </a:lnTo>
                    <a:lnTo>
                      <a:pt x="11941" y="6932"/>
                    </a:lnTo>
                    <a:lnTo>
                      <a:pt x="10869" y="6932"/>
                    </a:lnTo>
                    <a:cubicBezTo>
                      <a:pt x="10680" y="6932"/>
                      <a:pt x="10523" y="7058"/>
                      <a:pt x="10460" y="7247"/>
                    </a:cubicBezTo>
                    <a:cubicBezTo>
                      <a:pt x="10365" y="7719"/>
                      <a:pt x="10208" y="8192"/>
                      <a:pt x="9924" y="8570"/>
                    </a:cubicBezTo>
                    <a:cubicBezTo>
                      <a:pt x="9798" y="8727"/>
                      <a:pt x="9861" y="8979"/>
                      <a:pt x="9956" y="9105"/>
                    </a:cubicBezTo>
                    <a:lnTo>
                      <a:pt x="10712" y="9830"/>
                    </a:lnTo>
                    <a:lnTo>
                      <a:pt x="9924" y="10618"/>
                    </a:lnTo>
                    <a:lnTo>
                      <a:pt x="9168" y="9893"/>
                    </a:lnTo>
                    <a:cubicBezTo>
                      <a:pt x="9111" y="9817"/>
                      <a:pt x="8996" y="9775"/>
                      <a:pt x="8879" y="9775"/>
                    </a:cubicBezTo>
                    <a:cubicBezTo>
                      <a:pt x="8803" y="9775"/>
                      <a:pt x="8726" y="9793"/>
                      <a:pt x="8664" y="9830"/>
                    </a:cubicBezTo>
                    <a:cubicBezTo>
                      <a:pt x="8223" y="10114"/>
                      <a:pt x="7813" y="10303"/>
                      <a:pt x="7341" y="10397"/>
                    </a:cubicBezTo>
                    <a:cubicBezTo>
                      <a:pt x="7120" y="10429"/>
                      <a:pt x="7026" y="10586"/>
                      <a:pt x="7026" y="10775"/>
                    </a:cubicBezTo>
                    <a:lnTo>
                      <a:pt x="7026" y="11846"/>
                    </a:lnTo>
                    <a:lnTo>
                      <a:pt x="5923" y="11846"/>
                    </a:lnTo>
                    <a:lnTo>
                      <a:pt x="5923" y="10775"/>
                    </a:lnTo>
                    <a:cubicBezTo>
                      <a:pt x="5923" y="10586"/>
                      <a:pt x="5797" y="10429"/>
                      <a:pt x="5577" y="10397"/>
                    </a:cubicBezTo>
                    <a:cubicBezTo>
                      <a:pt x="5135" y="10271"/>
                      <a:pt x="4663" y="10114"/>
                      <a:pt x="4253" y="9830"/>
                    </a:cubicBezTo>
                    <a:cubicBezTo>
                      <a:pt x="4191" y="9793"/>
                      <a:pt x="4119" y="9775"/>
                      <a:pt x="4047" y="9775"/>
                    </a:cubicBezTo>
                    <a:cubicBezTo>
                      <a:pt x="3937" y="9775"/>
                      <a:pt x="3826" y="9817"/>
                      <a:pt x="3749" y="9893"/>
                    </a:cubicBezTo>
                    <a:lnTo>
                      <a:pt x="2993" y="10618"/>
                    </a:lnTo>
                    <a:lnTo>
                      <a:pt x="2206" y="9830"/>
                    </a:lnTo>
                    <a:lnTo>
                      <a:pt x="2962" y="9105"/>
                    </a:lnTo>
                    <a:cubicBezTo>
                      <a:pt x="3088" y="8979"/>
                      <a:pt x="3119" y="8727"/>
                      <a:pt x="2993" y="8570"/>
                    </a:cubicBezTo>
                    <a:cubicBezTo>
                      <a:pt x="2710" y="8160"/>
                      <a:pt x="2521" y="7719"/>
                      <a:pt x="2458" y="7247"/>
                    </a:cubicBezTo>
                    <a:cubicBezTo>
                      <a:pt x="2395" y="7058"/>
                      <a:pt x="2237" y="6932"/>
                      <a:pt x="2048" y="6932"/>
                    </a:cubicBezTo>
                    <a:lnTo>
                      <a:pt x="977" y="6932"/>
                    </a:lnTo>
                    <a:lnTo>
                      <a:pt x="977" y="5829"/>
                    </a:lnTo>
                    <a:lnTo>
                      <a:pt x="2048" y="5829"/>
                    </a:lnTo>
                    <a:cubicBezTo>
                      <a:pt x="2237" y="5829"/>
                      <a:pt x="2395" y="5703"/>
                      <a:pt x="2458" y="5514"/>
                    </a:cubicBezTo>
                    <a:cubicBezTo>
                      <a:pt x="2552" y="5041"/>
                      <a:pt x="2710" y="4569"/>
                      <a:pt x="2993" y="4159"/>
                    </a:cubicBezTo>
                    <a:cubicBezTo>
                      <a:pt x="3119" y="4002"/>
                      <a:pt x="3088" y="3781"/>
                      <a:pt x="2962" y="3655"/>
                    </a:cubicBezTo>
                    <a:lnTo>
                      <a:pt x="2206" y="2899"/>
                    </a:lnTo>
                    <a:lnTo>
                      <a:pt x="2993" y="2111"/>
                    </a:lnTo>
                    <a:lnTo>
                      <a:pt x="3749" y="2868"/>
                    </a:lnTo>
                    <a:cubicBezTo>
                      <a:pt x="3820" y="2938"/>
                      <a:pt x="3921" y="2979"/>
                      <a:pt x="4023" y="2979"/>
                    </a:cubicBezTo>
                    <a:cubicBezTo>
                      <a:pt x="4103" y="2979"/>
                      <a:pt x="4184" y="2954"/>
                      <a:pt x="4253" y="2899"/>
                    </a:cubicBezTo>
                    <a:cubicBezTo>
                      <a:pt x="4694" y="2647"/>
                      <a:pt x="5135" y="2426"/>
                      <a:pt x="5577" y="2363"/>
                    </a:cubicBezTo>
                    <a:cubicBezTo>
                      <a:pt x="5797" y="2332"/>
                      <a:pt x="5923" y="2174"/>
                      <a:pt x="5923" y="1954"/>
                    </a:cubicBezTo>
                    <a:lnTo>
                      <a:pt x="5923" y="914"/>
                    </a:lnTo>
                    <a:close/>
                    <a:moveTo>
                      <a:pt x="5829" y="1"/>
                    </a:moveTo>
                    <a:cubicBezTo>
                      <a:pt x="5356" y="1"/>
                      <a:pt x="5009" y="347"/>
                      <a:pt x="5009" y="820"/>
                    </a:cubicBezTo>
                    <a:lnTo>
                      <a:pt x="5009" y="1576"/>
                    </a:lnTo>
                    <a:cubicBezTo>
                      <a:pt x="4631" y="1702"/>
                      <a:pt x="4285" y="1796"/>
                      <a:pt x="3970" y="2017"/>
                    </a:cubicBezTo>
                    <a:lnTo>
                      <a:pt x="3466" y="1481"/>
                    </a:lnTo>
                    <a:cubicBezTo>
                      <a:pt x="3308" y="1324"/>
                      <a:pt x="3103" y="1245"/>
                      <a:pt x="2891" y="1245"/>
                    </a:cubicBezTo>
                    <a:cubicBezTo>
                      <a:pt x="2678" y="1245"/>
                      <a:pt x="2458" y="1324"/>
                      <a:pt x="2269" y="1481"/>
                    </a:cubicBezTo>
                    <a:lnTo>
                      <a:pt x="1481" y="2269"/>
                    </a:lnTo>
                    <a:cubicBezTo>
                      <a:pt x="1166" y="2584"/>
                      <a:pt x="1166" y="3120"/>
                      <a:pt x="1481" y="3466"/>
                    </a:cubicBezTo>
                    <a:lnTo>
                      <a:pt x="2017" y="3970"/>
                    </a:lnTo>
                    <a:cubicBezTo>
                      <a:pt x="1796" y="4285"/>
                      <a:pt x="1701" y="4632"/>
                      <a:pt x="1575" y="5010"/>
                    </a:cubicBezTo>
                    <a:lnTo>
                      <a:pt x="819" y="5010"/>
                    </a:lnTo>
                    <a:cubicBezTo>
                      <a:pt x="347" y="5010"/>
                      <a:pt x="0" y="5356"/>
                      <a:pt x="0" y="5829"/>
                    </a:cubicBezTo>
                    <a:lnTo>
                      <a:pt x="0" y="6932"/>
                    </a:lnTo>
                    <a:cubicBezTo>
                      <a:pt x="0" y="7404"/>
                      <a:pt x="347" y="7751"/>
                      <a:pt x="819" y="7751"/>
                    </a:cubicBezTo>
                    <a:lnTo>
                      <a:pt x="1575" y="7751"/>
                    </a:lnTo>
                    <a:cubicBezTo>
                      <a:pt x="1701" y="8097"/>
                      <a:pt x="1796" y="8475"/>
                      <a:pt x="2017" y="8759"/>
                    </a:cubicBezTo>
                    <a:lnTo>
                      <a:pt x="1481" y="9295"/>
                    </a:lnTo>
                    <a:cubicBezTo>
                      <a:pt x="1166" y="9610"/>
                      <a:pt x="1166" y="10114"/>
                      <a:pt x="1481" y="10460"/>
                    </a:cubicBezTo>
                    <a:lnTo>
                      <a:pt x="2269" y="11248"/>
                    </a:lnTo>
                    <a:cubicBezTo>
                      <a:pt x="2426" y="11405"/>
                      <a:pt x="2639" y="11484"/>
                      <a:pt x="2855" y="11484"/>
                    </a:cubicBezTo>
                    <a:cubicBezTo>
                      <a:pt x="3072" y="11484"/>
                      <a:pt x="3292" y="11405"/>
                      <a:pt x="3466" y="11248"/>
                    </a:cubicBezTo>
                    <a:lnTo>
                      <a:pt x="3970" y="10744"/>
                    </a:lnTo>
                    <a:cubicBezTo>
                      <a:pt x="4285" y="10933"/>
                      <a:pt x="4631" y="11059"/>
                      <a:pt x="5009" y="11185"/>
                    </a:cubicBezTo>
                    <a:lnTo>
                      <a:pt x="5009" y="11909"/>
                    </a:lnTo>
                    <a:cubicBezTo>
                      <a:pt x="5009" y="12382"/>
                      <a:pt x="5356" y="12760"/>
                      <a:pt x="5829" y="12760"/>
                    </a:cubicBezTo>
                    <a:lnTo>
                      <a:pt x="6931" y="12760"/>
                    </a:lnTo>
                    <a:cubicBezTo>
                      <a:pt x="7404" y="12760"/>
                      <a:pt x="7750" y="12382"/>
                      <a:pt x="7750" y="11909"/>
                    </a:cubicBezTo>
                    <a:lnTo>
                      <a:pt x="7750" y="11185"/>
                    </a:lnTo>
                    <a:cubicBezTo>
                      <a:pt x="8097" y="11059"/>
                      <a:pt x="8475" y="10933"/>
                      <a:pt x="8790" y="10744"/>
                    </a:cubicBezTo>
                    <a:lnTo>
                      <a:pt x="9294" y="11248"/>
                    </a:lnTo>
                    <a:cubicBezTo>
                      <a:pt x="9452" y="11405"/>
                      <a:pt x="9656" y="11484"/>
                      <a:pt x="9865" y="11484"/>
                    </a:cubicBezTo>
                    <a:cubicBezTo>
                      <a:pt x="10074" y="11484"/>
                      <a:pt x="10287" y="11405"/>
                      <a:pt x="10460" y="11248"/>
                    </a:cubicBezTo>
                    <a:lnTo>
                      <a:pt x="11247" y="10460"/>
                    </a:lnTo>
                    <a:cubicBezTo>
                      <a:pt x="11563" y="10145"/>
                      <a:pt x="11563" y="9641"/>
                      <a:pt x="11247" y="9295"/>
                    </a:cubicBezTo>
                    <a:lnTo>
                      <a:pt x="10743" y="8759"/>
                    </a:lnTo>
                    <a:cubicBezTo>
                      <a:pt x="10932" y="8444"/>
                      <a:pt x="11058" y="8097"/>
                      <a:pt x="11184" y="7751"/>
                    </a:cubicBezTo>
                    <a:lnTo>
                      <a:pt x="11941" y="7751"/>
                    </a:lnTo>
                    <a:cubicBezTo>
                      <a:pt x="12413" y="7751"/>
                      <a:pt x="12760" y="7404"/>
                      <a:pt x="12760" y="6932"/>
                    </a:cubicBezTo>
                    <a:lnTo>
                      <a:pt x="12760" y="5829"/>
                    </a:lnTo>
                    <a:cubicBezTo>
                      <a:pt x="12760" y="5356"/>
                      <a:pt x="12350" y="5010"/>
                      <a:pt x="11941" y="5010"/>
                    </a:cubicBezTo>
                    <a:lnTo>
                      <a:pt x="11184" y="5010"/>
                    </a:lnTo>
                    <a:cubicBezTo>
                      <a:pt x="11058" y="4632"/>
                      <a:pt x="10932" y="4285"/>
                      <a:pt x="10743" y="3970"/>
                    </a:cubicBezTo>
                    <a:lnTo>
                      <a:pt x="11247" y="3466"/>
                    </a:lnTo>
                    <a:cubicBezTo>
                      <a:pt x="11563" y="3151"/>
                      <a:pt x="11563" y="2647"/>
                      <a:pt x="11247" y="2269"/>
                    </a:cubicBezTo>
                    <a:lnTo>
                      <a:pt x="10460" y="1481"/>
                    </a:lnTo>
                    <a:cubicBezTo>
                      <a:pt x="10302" y="1324"/>
                      <a:pt x="10098" y="1245"/>
                      <a:pt x="9889" y="1245"/>
                    </a:cubicBezTo>
                    <a:cubicBezTo>
                      <a:pt x="9680" y="1245"/>
                      <a:pt x="9467" y="1324"/>
                      <a:pt x="9294" y="1481"/>
                    </a:cubicBezTo>
                    <a:lnTo>
                      <a:pt x="8790" y="2017"/>
                    </a:lnTo>
                    <a:cubicBezTo>
                      <a:pt x="8475" y="1796"/>
                      <a:pt x="8097" y="1702"/>
                      <a:pt x="7750" y="1576"/>
                    </a:cubicBezTo>
                    <a:lnTo>
                      <a:pt x="7750" y="820"/>
                    </a:lnTo>
                    <a:cubicBezTo>
                      <a:pt x="7750" y="347"/>
                      <a:pt x="7404" y="1"/>
                      <a:pt x="693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4402;p47">
                <a:extLst>
                  <a:ext uri="{FF2B5EF4-FFF2-40B4-BE49-F238E27FC236}">
                    <a16:creationId xmlns:a16="http://schemas.microsoft.com/office/drawing/2014/main" id="{C687A978-3F5B-3A69-78CD-0C4F02CA8298}"/>
                  </a:ext>
                </a:extLst>
              </p:cNvPr>
              <p:cNvSpPr/>
              <p:nvPr/>
            </p:nvSpPr>
            <p:spPr>
              <a:xfrm>
                <a:off x="-63160900" y="2021425"/>
                <a:ext cx="137850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5514" extrusionOk="0">
                    <a:moveTo>
                      <a:pt x="2773" y="820"/>
                    </a:moveTo>
                    <a:cubicBezTo>
                      <a:pt x="3813" y="820"/>
                      <a:pt x="4695" y="1702"/>
                      <a:pt x="4695" y="2742"/>
                    </a:cubicBezTo>
                    <a:cubicBezTo>
                      <a:pt x="4695" y="3813"/>
                      <a:pt x="3813" y="4695"/>
                      <a:pt x="2773" y="4695"/>
                    </a:cubicBezTo>
                    <a:cubicBezTo>
                      <a:pt x="1702" y="4695"/>
                      <a:pt x="820" y="3813"/>
                      <a:pt x="820" y="2742"/>
                    </a:cubicBezTo>
                    <a:cubicBezTo>
                      <a:pt x="820" y="1702"/>
                      <a:pt x="1702" y="820"/>
                      <a:pt x="2773" y="820"/>
                    </a:cubicBezTo>
                    <a:close/>
                    <a:moveTo>
                      <a:pt x="2773" y="1"/>
                    </a:moveTo>
                    <a:cubicBezTo>
                      <a:pt x="1229" y="1"/>
                      <a:pt x="1" y="1198"/>
                      <a:pt x="1" y="2742"/>
                    </a:cubicBezTo>
                    <a:cubicBezTo>
                      <a:pt x="1" y="4285"/>
                      <a:pt x="1229" y="5514"/>
                      <a:pt x="2773" y="5514"/>
                    </a:cubicBezTo>
                    <a:cubicBezTo>
                      <a:pt x="4285" y="5514"/>
                      <a:pt x="5514" y="4285"/>
                      <a:pt x="5514" y="2742"/>
                    </a:cubicBezTo>
                    <a:cubicBezTo>
                      <a:pt x="5514" y="1229"/>
                      <a:pt x="4254" y="1"/>
                      <a:pt x="27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025DE9EB-A738-C272-0A05-C9FE0F5C55B2}"/>
              </a:ext>
            </a:extLst>
          </p:cNvPr>
          <p:cNvSpPr/>
          <p:nvPr/>
        </p:nvSpPr>
        <p:spPr>
          <a:xfrm>
            <a:off x="3567893" y="2367079"/>
            <a:ext cx="434771" cy="269144"/>
          </a:xfrm>
          <a:prstGeom prst="right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B73098A6-EACA-60AD-9EDD-ABD264A79B95}"/>
              </a:ext>
            </a:extLst>
          </p:cNvPr>
          <p:cNvSpPr/>
          <p:nvPr/>
        </p:nvSpPr>
        <p:spPr>
          <a:xfrm>
            <a:off x="4972851" y="2367647"/>
            <a:ext cx="1217464" cy="269144"/>
          </a:xfrm>
          <a:prstGeom prst="right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1215F0-6941-AD89-D269-EACA5700194C}"/>
              </a:ext>
            </a:extLst>
          </p:cNvPr>
          <p:cNvSpPr txBox="1"/>
          <p:nvPr/>
        </p:nvSpPr>
        <p:spPr>
          <a:xfrm>
            <a:off x="5106840" y="2153156"/>
            <a:ext cx="855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5B72B7"/>
                </a:solidFill>
                <a:latin typeface="Abel" panose="02000506030000020004" pitchFamily="2" charset="0"/>
              </a:rPr>
              <a:t>Gets loan?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0D4B72-C0C7-3A31-1DDB-BEF00DE1A698}"/>
              </a:ext>
            </a:extLst>
          </p:cNvPr>
          <p:cNvSpPr txBox="1"/>
          <p:nvPr/>
        </p:nvSpPr>
        <p:spPr>
          <a:xfrm>
            <a:off x="6386995" y="2246319"/>
            <a:ext cx="1217464" cy="523220"/>
          </a:xfrm>
          <a:prstGeom prst="rect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pPr marL="285750" indent="-285750">
              <a:buClr>
                <a:srgbClr val="5B72B7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5B72B7"/>
                </a:solidFill>
                <a:latin typeface="Abel" panose="02000506030000020004" pitchFamily="2" charset="0"/>
              </a:rPr>
              <a:t>Yes</a:t>
            </a:r>
          </a:p>
          <a:p>
            <a:pPr marL="285750" indent="-285750">
              <a:buClr>
                <a:srgbClr val="5B72B7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5B72B7"/>
                </a:solidFill>
                <a:latin typeface="Abel" panose="02000506030000020004" pitchFamily="2" charset="0"/>
              </a:rPr>
              <a:t>No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Subtitle 5">
                <a:extLst>
                  <a:ext uri="{FF2B5EF4-FFF2-40B4-BE49-F238E27FC236}">
                    <a16:creationId xmlns:a16="http://schemas.microsoft.com/office/drawing/2014/main" id="{2AB2C0D8-54D0-0ED6-87EB-468D6E11ACF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49238" y="3387076"/>
                <a:ext cx="5959127" cy="6983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048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5B72B7"/>
                  </a:buClr>
                  <a:buSzPts val="1200"/>
                  <a:buFont typeface="Abel"/>
                  <a:buNone/>
                  <a:defRPr sz="1800" b="0" i="0" u="none" strike="noStrike" cap="none">
                    <a:solidFill>
                      <a:srgbClr val="5B72B7"/>
                    </a:solidFill>
                    <a:latin typeface="Abel"/>
                    <a:ea typeface="Abel"/>
                    <a:cs typeface="Abel"/>
                    <a:sym typeface="Abel"/>
                  </a:defRPr>
                </a:lvl1pPr>
                <a:lvl2pPr marL="914400" marR="0" lvl="1" indent="-3048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5B72B7"/>
                  </a:buClr>
                  <a:buSzPts val="1200"/>
                  <a:buFont typeface="Abel"/>
                  <a:buNone/>
                  <a:defRPr sz="1400" b="0" i="0" u="none" strike="noStrike" cap="none">
                    <a:solidFill>
                      <a:srgbClr val="5B72B7"/>
                    </a:solidFill>
                    <a:latin typeface="Abel"/>
                    <a:ea typeface="Abel"/>
                    <a:cs typeface="Abel"/>
                    <a:sym typeface="Abel"/>
                  </a:defRPr>
                </a:lvl2pPr>
                <a:lvl3pPr marL="1371600" marR="0" lvl="2" indent="-3048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5B72B7"/>
                  </a:buClr>
                  <a:buSzPts val="1200"/>
                  <a:buFont typeface="Abel"/>
                  <a:buNone/>
                  <a:defRPr sz="1400" b="0" i="0" u="none" strike="noStrike" cap="none">
                    <a:solidFill>
                      <a:srgbClr val="5B72B7"/>
                    </a:solidFill>
                    <a:latin typeface="Abel"/>
                    <a:ea typeface="Abel"/>
                    <a:cs typeface="Abel"/>
                    <a:sym typeface="Abel"/>
                  </a:defRPr>
                </a:lvl3pPr>
                <a:lvl4pPr marL="1828800" marR="0" lvl="3" indent="-3048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5B72B7"/>
                  </a:buClr>
                  <a:buSzPts val="1200"/>
                  <a:buFont typeface="Abel"/>
                  <a:buNone/>
                  <a:defRPr sz="1400" b="0" i="0" u="none" strike="noStrike" cap="none">
                    <a:solidFill>
                      <a:srgbClr val="5B72B7"/>
                    </a:solidFill>
                    <a:latin typeface="Abel"/>
                    <a:ea typeface="Abel"/>
                    <a:cs typeface="Abel"/>
                    <a:sym typeface="Abel"/>
                  </a:defRPr>
                </a:lvl4pPr>
                <a:lvl5pPr marL="2286000" marR="0" lvl="4" indent="-3048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5B72B7"/>
                  </a:buClr>
                  <a:buSzPts val="1200"/>
                  <a:buFont typeface="Abel"/>
                  <a:buNone/>
                  <a:defRPr sz="1400" b="0" i="0" u="none" strike="noStrike" cap="none">
                    <a:solidFill>
                      <a:srgbClr val="5B72B7"/>
                    </a:solidFill>
                    <a:latin typeface="Abel"/>
                    <a:ea typeface="Abel"/>
                    <a:cs typeface="Abel"/>
                    <a:sym typeface="Abel"/>
                  </a:defRPr>
                </a:lvl5pPr>
                <a:lvl6pPr marL="2743200" marR="0" lvl="5" indent="-3048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5B72B7"/>
                  </a:buClr>
                  <a:buSzPts val="1200"/>
                  <a:buFont typeface="Abel"/>
                  <a:buNone/>
                  <a:defRPr sz="1400" b="0" i="0" u="none" strike="noStrike" cap="none">
                    <a:solidFill>
                      <a:srgbClr val="5B72B7"/>
                    </a:solidFill>
                    <a:latin typeface="Abel"/>
                    <a:ea typeface="Abel"/>
                    <a:cs typeface="Abel"/>
                    <a:sym typeface="Abel"/>
                  </a:defRPr>
                </a:lvl6pPr>
                <a:lvl7pPr marL="3200400" marR="0" lvl="6" indent="-3048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5B72B7"/>
                  </a:buClr>
                  <a:buSzPts val="1200"/>
                  <a:buFont typeface="Abel"/>
                  <a:buNone/>
                  <a:defRPr sz="1400" b="0" i="0" u="none" strike="noStrike" cap="none">
                    <a:solidFill>
                      <a:srgbClr val="5B72B7"/>
                    </a:solidFill>
                    <a:latin typeface="Abel"/>
                    <a:ea typeface="Abel"/>
                    <a:cs typeface="Abel"/>
                    <a:sym typeface="Abel"/>
                  </a:defRPr>
                </a:lvl7pPr>
                <a:lvl8pPr marL="3657600" marR="0" lvl="7" indent="-3048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5B72B7"/>
                  </a:buClr>
                  <a:buSzPts val="1200"/>
                  <a:buFont typeface="Abel"/>
                  <a:buNone/>
                  <a:defRPr sz="1400" b="0" i="0" u="none" strike="noStrike" cap="none">
                    <a:solidFill>
                      <a:srgbClr val="5B72B7"/>
                    </a:solidFill>
                    <a:latin typeface="Abel"/>
                    <a:ea typeface="Abel"/>
                    <a:cs typeface="Abel"/>
                    <a:sym typeface="Abel"/>
                  </a:defRPr>
                </a:lvl8pPr>
                <a:lvl9pPr marL="4114800" marR="0" lvl="8" indent="-304800" algn="ctr" rtl="0">
                  <a:lnSpc>
                    <a:spcPct val="100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rgbClr val="5B72B7"/>
                  </a:buClr>
                  <a:buSzPts val="1200"/>
                  <a:buFont typeface="Abel"/>
                  <a:buNone/>
                  <a:defRPr sz="1400" b="0" i="0" u="none" strike="noStrike" cap="none">
                    <a:solidFill>
                      <a:srgbClr val="5B72B7"/>
                    </a:solidFill>
                    <a:latin typeface="Abel"/>
                    <a:ea typeface="Abel"/>
                    <a:cs typeface="Abel"/>
                    <a:sym typeface="Abel"/>
                  </a:defRPr>
                </a:lvl9pPr>
              </a:lstStyle>
              <a:p>
                <a:pPr algn="l"/>
                <a:r>
                  <a:rPr lang="en-US" b="1" dirty="0"/>
                  <a:t>Estimate the bias of the model: </a:t>
                </a:r>
                <a:r>
                  <a:rPr lang="en-US" b="1" dirty="0">
                    <a:solidFill>
                      <a:srgbClr val="F17080"/>
                    </a:solidFill>
                  </a:rPr>
                  <a:t>Difference of TPR across groups</a:t>
                </a:r>
              </a:p>
              <a:p>
                <a:r>
                  <a:rPr lang="en-US" b="1" dirty="0">
                    <a:solidFill>
                      <a:srgbClr val="F17080"/>
                    </a:solidFill>
                  </a:rPr>
                  <a:t>(example: 	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1" i="1" smtClean="0">
                            <a:solidFill>
                              <a:srgbClr val="F1708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 smtClean="0">
                                <a:solidFill>
                                  <a:srgbClr val="F1708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solidFill>
                                  <a:srgbClr val="F17080"/>
                                </a:solidFill>
                                <a:latin typeface="Cambria Math" panose="02040503050406030204" pitchFamily="18" charset="0"/>
                              </a:rPr>
                              <m:t>𝑻𝑷𝑹</m:t>
                            </m:r>
                          </m:e>
                          <m:sub>
                            <m:r>
                              <a:rPr lang="en-US" b="1" i="1" smtClean="0">
                                <a:solidFill>
                                  <a:srgbClr val="F17080"/>
                                </a:solidFill>
                                <a:latin typeface="Cambria Math" panose="02040503050406030204" pitchFamily="18" charset="0"/>
                              </a:rPr>
                              <m:t>𝒎𝒂𝒍𝒆</m:t>
                            </m:r>
                          </m:sub>
                        </m:sSub>
                        <m:r>
                          <a:rPr lang="en-US" b="1" i="1" smtClean="0">
                            <a:solidFill>
                              <a:srgbClr val="F17080"/>
                            </a:solidFill>
                            <a:latin typeface="Cambria Math" panose="02040503050406030204" pitchFamily="18" charset="0"/>
                          </a:rPr>
                          <m:t> − </m:t>
                        </m:r>
                        <m:sSub>
                          <m:sSubPr>
                            <m:ctrlPr>
                              <a:rPr lang="en-US" b="1" i="1" smtClean="0">
                                <a:solidFill>
                                  <a:srgbClr val="F1708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solidFill>
                                  <a:srgbClr val="F17080"/>
                                </a:solidFill>
                                <a:latin typeface="Cambria Math" panose="02040503050406030204" pitchFamily="18" charset="0"/>
                              </a:rPr>
                              <m:t>𝑻𝑷𝑹</m:t>
                            </m:r>
                          </m:e>
                          <m:sub>
                            <m:r>
                              <a:rPr lang="en-US" b="1" i="1" smtClean="0">
                                <a:solidFill>
                                  <a:srgbClr val="F17080"/>
                                </a:solidFill>
                                <a:latin typeface="Cambria Math" panose="02040503050406030204" pitchFamily="18" charset="0"/>
                              </a:rPr>
                              <m:t>𝒇𝒆𝒎𝒂𝒍𝒆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b="1" dirty="0">
                    <a:solidFill>
                      <a:srgbClr val="F17080"/>
                    </a:solidFill>
                  </a:rPr>
                  <a:t> )</a:t>
                </a:r>
              </a:p>
            </p:txBody>
          </p:sp>
        </mc:Choice>
        <mc:Fallback xmlns="">
          <p:sp>
            <p:nvSpPr>
              <p:cNvPr id="25" name="Subtitle 5">
                <a:extLst>
                  <a:ext uri="{FF2B5EF4-FFF2-40B4-BE49-F238E27FC236}">
                    <a16:creationId xmlns:a16="http://schemas.microsoft.com/office/drawing/2014/main" id="{2AB2C0D8-54D0-0ED6-87EB-468D6E11AC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238" y="3387076"/>
                <a:ext cx="5959127" cy="698393"/>
              </a:xfrm>
              <a:prstGeom prst="rect">
                <a:avLst/>
              </a:prstGeom>
              <a:blipFill>
                <a:blip r:embed="rId4"/>
                <a:stretch>
                  <a:fillRect t="-8772" b="-52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Star: 5 Points 25">
            <a:extLst>
              <a:ext uri="{FF2B5EF4-FFF2-40B4-BE49-F238E27FC236}">
                <a16:creationId xmlns:a16="http://schemas.microsoft.com/office/drawing/2014/main" id="{54DDD7CE-3FC9-1EEC-795D-F15B843CD840}"/>
              </a:ext>
            </a:extLst>
          </p:cNvPr>
          <p:cNvSpPr/>
          <p:nvPr/>
        </p:nvSpPr>
        <p:spPr>
          <a:xfrm>
            <a:off x="2401594" y="1447329"/>
            <a:ext cx="271454" cy="251892"/>
          </a:xfrm>
          <a:prstGeom prst="star5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tar: 5 Points 26">
            <a:extLst>
              <a:ext uri="{FF2B5EF4-FFF2-40B4-BE49-F238E27FC236}">
                <a16:creationId xmlns:a16="http://schemas.microsoft.com/office/drawing/2014/main" id="{8584C5BA-1799-7A80-5299-088123AA3B34}"/>
              </a:ext>
            </a:extLst>
          </p:cNvPr>
          <p:cNvSpPr/>
          <p:nvPr/>
        </p:nvSpPr>
        <p:spPr>
          <a:xfrm>
            <a:off x="1313511" y="3435430"/>
            <a:ext cx="271454" cy="251892"/>
          </a:xfrm>
          <a:prstGeom prst="star5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allout: Up Arrow 27">
            <a:extLst>
              <a:ext uri="{FF2B5EF4-FFF2-40B4-BE49-F238E27FC236}">
                <a16:creationId xmlns:a16="http://schemas.microsoft.com/office/drawing/2014/main" id="{626A44EB-09D9-8539-3C1E-A85EB60B2C8F}"/>
              </a:ext>
            </a:extLst>
          </p:cNvPr>
          <p:cNvSpPr/>
          <p:nvPr/>
        </p:nvSpPr>
        <p:spPr>
          <a:xfrm>
            <a:off x="2923378" y="4054415"/>
            <a:ext cx="2687241" cy="959330"/>
          </a:xfrm>
          <a:prstGeom prst="upArrowCallou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5B72B7"/>
                </a:solidFill>
              </a:rPr>
              <a:t>Equal Opportunity metric (Independence)</a:t>
            </a:r>
          </a:p>
        </p:txBody>
      </p:sp>
      <p:sp>
        <p:nvSpPr>
          <p:cNvPr id="29" name="Google Shape;109;p24">
            <a:extLst>
              <a:ext uri="{FF2B5EF4-FFF2-40B4-BE49-F238E27FC236}">
                <a16:creationId xmlns:a16="http://schemas.microsoft.com/office/drawing/2014/main" id="{04F9859A-A273-3CE7-101A-6775CDA51510}"/>
              </a:ext>
            </a:extLst>
          </p:cNvPr>
          <p:cNvSpPr txBox="1">
            <a:spLocks/>
          </p:cNvSpPr>
          <p:nvPr/>
        </p:nvSpPr>
        <p:spPr>
          <a:xfrm>
            <a:off x="114028" y="4644461"/>
            <a:ext cx="441513" cy="3692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chemeClr val="bg1"/>
                </a:solidFill>
                <a:latin typeface="Passion One" panose="020B0604020202020204" charset="0"/>
              </a:rPr>
              <a:t>01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BD7FC56-A9E2-4D49-0BA0-E5CE0A0E777F}"/>
              </a:ext>
            </a:extLst>
          </p:cNvPr>
          <p:cNvSpPr txBox="1"/>
          <p:nvPr/>
        </p:nvSpPr>
        <p:spPr>
          <a:xfrm>
            <a:off x="2491132" y="412682"/>
            <a:ext cx="604442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5000" dirty="0">
                <a:solidFill>
                  <a:srgbClr val="5B72B7"/>
                </a:solidFill>
                <a:latin typeface="Passion One" panose="020B0604020202020204" charset="0"/>
              </a:rPr>
              <a:t>Motivation (Cont.)</a:t>
            </a:r>
            <a:endParaRPr lang="en-US" sz="5000" dirty="0">
              <a:solidFill>
                <a:srgbClr val="5B72B7"/>
              </a:solidFill>
              <a:latin typeface="Passion One" panose="020B0604020202020204" charset="0"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3B0E628-4F6D-D710-51C7-FDCEE1ED8D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1132" y="1392061"/>
            <a:ext cx="4501800" cy="433288"/>
          </a:xfrm>
        </p:spPr>
        <p:txBody>
          <a:bodyPr/>
          <a:lstStyle/>
          <a:p>
            <a:r>
              <a:rPr lang="en-US" sz="2000" b="1" dirty="0">
                <a:solidFill>
                  <a:srgbClr val="F17080"/>
                </a:solidFill>
              </a:rPr>
              <a:t>Weakness of the Equal Opportunity metric</a:t>
            </a:r>
          </a:p>
        </p:txBody>
      </p:sp>
      <p:sp>
        <p:nvSpPr>
          <p:cNvPr id="9" name="Subtitle 5">
            <a:extLst>
              <a:ext uri="{FF2B5EF4-FFF2-40B4-BE49-F238E27FC236}">
                <a16:creationId xmlns:a16="http://schemas.microsoft.com/office/drawing/2014/main" id="{196A6F8A-F04C-BE07-BEAB-BA948492183A}"/>
              </a:ext>
            </a:extLst>
          </p:cNvPr>
          <p:cNvSpPr txBox="1">
            <a:spLocks/>
          </p:cNvSpPr>
          <p:nvPr/>
        </p:nvSpPr>
        <p:spPr>
          <a:xfrm>
            <a:off x="2129403" y="1949571"/>
            <a:ext cx="1361872" cy="1311377"/>
          </a:xfrm>
          <a:prstGeom prst="rect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8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152400" indent="0" algn="l"/>
            <a:r>
              <a:rPr lang="en-US" sz="1400" b="1" dirty="0"/>
              <a:t>Credit score</a:t>
            </a:r>
          </a:p>
          <a:p>
            <a:pPr marL="152400" indent="0" algn="l"/>
            <a:r>
              <a:rPr lang="en-US" sz="1400" b="1" dirty="0"/>
              <a:t>Income</a:t>
            </a:r>
            <a:endParaRPr lang="fa-IR" sz="1400" b="1" dirty="0"/>
          </a:p>
          <a:p>
            <a:pPr marL="152400" indent="0" algn="l"/>
            <a:r>
              <a:rPr lang="en-US" sz="1400" b="1" dirty="0"/>
              <a:t>Debt</a:t>
            </a:r>
          </a:p>
          <a:p>
            <a:pPr marL="152400" indent="0" algn="l"/>
            <a:r>
              <a:rPr lang="en-US" sz="1400" b="1" dirty="0">
                <a:solidFill>
                  <a:srgbClr val="F17080"/>
                </a:solidFill>
              </a:rPr>
              <a:t>Sex</a:t>
            </a:r>
          </a:p>
          <a:p>
            <a:pPr marL="152400" indent="0" algn="l"/>
            <a:r>
              <a:rPr lang="en-US" sz="1600" b="1" dirty="0"/>
              <a:t>…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49BB871-2997-72A4-C7A5-45D50ACAB8FA}"/>
              </a:ext>
            </a:extLst>
          </p:cNvPr>
          <p:cNvGrpSpPr/>
          <p:nvPr/>
        </p:nvGrpSpPr>
        <p:grpSpPr>
          <a:xfrm>
            <a:off x="4085473" y="2042252"/>
            <a:ext cx="760060" cy="911085"/>
            <a:chOff x="4126885" y="2200980"/>
            <a:chExt cx="760060" cy="911085"/>
          </a:xfrm>
        </p:grpSpPr>
        <p:grpSp>
          <p:nvGrpSpPr>
            <p:cNvPr id="16" name="Google Shape;4400;p47">
              <a:extLst>
                <a:ext uri="{FF2B5EF4-FFF2-40B4-BE49-F238E27FC236}">
                  <a16:creationId xmlns:a16="http://schemas.microsoft.com/office/drawing/2014/main" id="{EAA43FFB-81ED-F50F-88B8-A177C9C68DFA}"/>
                </a:ext>
              </a:extLst>
            </p:cNvPr>
            <p:cNvGrpSpPr/>
            <p:nvPr/>
          </p:nvGrpSpPr>
          <p:grpSpPr>
            <a:xfrm>
              <a:off x="4224363" y="2498554"/>
              <a:ext cx="662582" cy="613511"/>
              <a:chOff x="-63252250" y="1930850"/>
              <a:chExt cx="319000" cy="319025"/>
            </a:xfrm>
            <a:solidFill>
              <a:srgbClr val="5B72B7"/>
            </a:solidFill>
          </p:grpSpPr>
          <p:sp>
            <p:nvSpPr>
              <p:cNvPr id="17" name="Google Shape;4401;p47">
                <a:extLst>
                  <a:ext uri="{FF2B5EF4-FFF2-40B4-BE49-F238E27FC236}">
                    <a16:creationId xmlns:a16="http://schemas.microsoft.com/office/drawing/2014/main" id="{1A2D3E45-626B-DA9F-7596-E165625A3276}"/>
                  </a:ext>
                </a:extLst>
              </p:cNvPr>
              <p:cNvSpPr/>
              <p:nvPr/>
            </p:nvSpPr>
            <p:spPr>
              <a:xfrm>
                <a:off x="-63252250" y="1930850"/>
                <a:ext cx="319000" cy="319025"/>
              </a:xfrm>
              <a:custGeom>
                <a:avLst/>
                <a:gdLst/>
                <a:ahLst/>
                <a:cxnLst/>
                <a:rect l="l" t="t" r="r" b="b"/>
                <a:pathLst>
                  <a:path w="12760" h="12761" extrusionOk="0">
                    <a:moveTo>
                      <a:pt x="7026" y="914"/>
                    </a:moveTo>
                    <a:lnTo>
                      <a:pt x="7026" y="1954"/>
                    </a:lnTo>
                    <a:cubicBezTo>
                      <a:pt x="7026" y="2174"/>
                      <a:pt x="7120" y="2332"/>
                      <a:pt x="7341" y="2363"/>
                    </a:cubicBezTo>
                    <a:cubicBezTo>
                      <a:pt x="7813" y="2489"/>
                      <a:pt x="8286" y="2647"/>
                      <a:pt x="8664" y="2899"/>
                    </a:cubicBezTo>
                    <a:cubicBezTo>
                      <a:pt x="8733" y="2954"/>
                      <a:pt x="8820" y="2979"/>
                      <a:pt x="8905" y="2979"/>
                    </a:cubicBezTo>
                    <a:cubicBezTo>
                      <a:pt x="9012" y="2979"/>
                      <a:pt x="9115" y="2938"/>
                      <a:pt x="9168" y="2868"/>
                    </a:cubicBezTo>
                    <a:lnTo>
                      <a:pt x="9924" y="2111"/>
                    </a:lnTo>
                    <a:lnTo>
                      <a:pt x="10712" y="2899"/>
                    </a:lnTo>
                    <a:lnTo>
                      <a:pt x="9956" y="3655"/>
                    </a:lnTo>
                    <a:cubicBezTo>
                      <a:pt x="9861" y="3781"/>
                      <a:pt x="9798" y="4002"/>
                      <a:pt x="9924" y="4159"/>
                    </a:cubicBezTo>
                    <a:cubicBezTo>
                      <a:pt x="10208" y="4600"/>
                      <a:pt x="10397" y="5041"/>
                      <a:pt x="10460" y="5514"/>
                    </a:cubicBezTo>
                    <a:cubicBezTo>
                      <a:pt x="10523" y="5703"/>
                      <a:pt x="10680" y="5829"/>
                      <a:pt x="10869" y="5829"/>
                    </a:cubicBezTo>
                    <a:lnTo>
                      <a:pt x="11941" y="5829"/>
                    </a:lnTo>
                    <a:lnTo>
                      <a:pt x="11941" y="6932"/>
                    </a:lnTo>
                    <a:lnTo>
                      <a:pt x="10869" y="6932"/>
                    </a:lnTo>
                    <a:cubicBezTo>
                      <a:pt x="10680" y="6932"/>
                      <a:pt x="10523" y="7058"/>
                      <a:pt x="10460" y="7247"/>
                    </a:cubicBezTo>
                    <a:cubicBezTo>
                      <a:pt x="10365" y="7719"/>
                      <a:pt x="10208" y="8192"/>
                      <a:pt x="9924" y="8570"/>
                    </a:cubicBezTo>
                    <a:cubicBezTo>
                      <a:pt x="9798" y="8727"/>
                      <a:pt x="9861" y="8979"/>
                      <a:pt x="9956" y="9105"/>
                    </a:cubicBezTo>
                    <a:lnTo>
                      <a:pt x="10712" y="9830"/>
                    </a:lnTo>
                    <a:lnTo>
                      <a:pt x="9924" y="10618"/>
                    </a:lnTo>
                    <a:lnTo>
                      <a:pt x="9168" y="9893"/>
                    </a:lnTo>
                    <a:cubicBezTo>
                      <a:pt x="9111" y="9817"/>
                      <a:pt x="8996" y="9775"/>
                      <a:pt x="8879" y="9775"/>
                    </a:cubicBezTo>
                    <a:cubicBezTo>
                      <a:pt x="8803" y="9775"/>
                      <a:pt x="8726" y="9793"/>
                      <a:pt x="8664" y="9830"/>
                    </a:cubicBezTo>
                    <a:cubicBezTo>
                      <a:pt x="8223" y="10114"/>
                      <a:pt x="7813" y="10303"/>
                      <a:pt x="7341" y="10397"/>
                    </a:cubicBezTo>
                    <a:cubicBezTo>
                      <a:pt x="7120" y="10429"/>
                      <a:pt x="7026" y="10586"/>
                      <a:pt x="7026" y="10775"/>
                    </a:cubicBezTo>
                    <a:lnTo>
                      <a:pt x="7026" y="11846"/>
                    </a:lnTo>
                    <a:lnTo>
                      <a:pt x="5923" y="11846"/>
                    </a:lnTo>
                    <a:lnTo>
                      <a:pt x="5923" y="10775"/>
                    </a:lnTo>
                    <a:cubicBezTo>
                      <a:pt x="5923" y="10586"/>
                      <a:pt x="5797" y="10429"/>
                      <a:pt x="5577" y="10397"/>
                    </a:cubicBezTo>
                    <a:cubicBezTo>
                      <a:pt x="5135" y="10271"/>
                      <a:pt x="4663" y="10114"/>
                      <a:pt x="4253" y="9830"/>
                    </a:cubicBezTo>
                    <a:cubicBezTo>
                      <a:pt x="4191" y="9793"/>
                      <a:pt x="4119" y="9775"/>
                      <a:pt x="4047" y="9775"/>
                    </a:cubicBezTo>
                    <a:cubicBezTo>
                      <a:pt x="3937" y="9775"/>
                      <a:pt x="3826" y="9817"/>
                      <a:pt x="3749" y="9893"/>
                    </a:cubicBezTo>
                    <a:lnTo>
                      <a:pt x="2993" y="10618"/>
                    </a:lnTo>
                    <a:lnTo>
                      <a:pt x="2206" y="9830"/>
                    </a:lnTo>
                    <a:lnTo>
                      <a:pt x="2962" y="9105"/>
                    </a:lnTo>
                    <a:cubicBezTo>
                      <a:pt x="3088" y="8979"/>
                      <a:pt x="3119" y="8727"/>
                      <a:pt x="2993" y="8570"/>
                    </a:cubicBezTo>
                    <a:cubicBezTo>
                      <a:pt x="2710" y="8160"/>
                      <a:pt x="2521" y="7719"/>
                      <a:pt x="2458" y="7247"/>
                    </a:cubicBezTo>
                    <a:cubicBezTo>
                      <a:pt x="2395" y="7058"/>
                      <a:pt x="2237" y="6932"/>
                      <a:pt x="2048" y="6932"/>
                    </a:cubicBezTo>
                    <a:lnTo>
                      <a:pt x="977" y="6932"/>
                    </a:lnTo>
                    <a:lnTo>
                      <a:pt x="977" y="5829"/>
                    </a:lnTo>
                    <a:lnTo>
                      <a:pt x="2048" y="5829"/>
                    </a:lnTo>
                    <a:cubicBezTo>
                      <a:pt x="2237" y="5829"/>
                      <a:pt x="2395" y="5703"/>
                      <a:pt x="2458" y="5514"/>
                    </a:cubicBezTo>
                    <a:cubicBezTo>
                      <a:pt x="2552" y="5041"/>
                      <a:pt x="2710" y="4569"/>
                      <a:pt x="2993" y="4159"/>
                    </a:cubicBezTo>
                    <a:cubicBezTo>
                      <a:pt x="3119" y="4002"/>
                      <a:pt x="3088" y="3781"/>
                      <a:pt x="2962" y="3655"/>
                    </a:cubicBezTo>
                    <a:lnTo>
                      <a:pt x="2206" y="2899"/>
                    </a:lnTo>
                    <a:lnTo>
                      <a:pt x="2993" y="2111"/>
                    </a:lnTo>
                    <a:lnTo>
                      <a:pt x="3749" y="2868"/>
                    </a:lnTo>
                    <a:cubicBezTo>
                      <a:pt x="3820" y="2938"/>
                      <a:pt x="3921" y="2979"/>
                      <a:pt x="4023" y="2979"/>
                    </a:cubicBezTo>
                    <a:cubicBezTo>
                      <a:pt x="4103" y="2979"/>
                      <a:pt x="4184" y="2954"/>
                      <a:pt x="4253" y="2899"/>
                    </a:cubicBezTo>
                    <a:cubicBezTo>
                      <a:pt x="4694" y="2647"/>
                      <a:pt x="5135" y="2426"/>
                      <a:pt x="5577" y="2363"/>
                    </a:cubicBezTo>
                    <a:cubicBezTo>
                      <a:pt x="5797" y="2332"/>
                      <a:pt x="5923" y="2174"/>
                      <a:pt x="5923" y="1954"/>
                    </a:cubicBezTo>
                    <a:lnTo>
                      <a:pt x="5923" y="914"/>
                    </a:lnTo>
                    <a:close/>
                    <a:moveTo>
                      <a:pt x="5829" y="1"/>
                    </a:moveTo>
                    <a:cubicBezTo>
                      <a:pt x="5356" y="1"/>
                      <a:pt x="5009" y="347"/>
                      <a:pt x="5009" y="820"/>
                    </a:cubicBezTo>
                    <a:lnTo>
                      <a:pt x="5009" y="1576"/>
                    </a:lnTo>
                    <a:cubicBezTo>
                      <a:pt x="4631" y="1702"/>
                      <a:pt x="4285" y="1796"/>
                      <a:pt x="3970" y="2017"/>
                    </a:cubicBezTo>
                    <a:lnTo>
                      <a:pt x="3466" y="1481"/>
                    </a:lnTo>
                    <a:cubicBezTo>
                      <a:pt x="3308" y="1324"/>
                      <a:pt x="3103" y="1245"/>
                      <a:pt x="2891" y="1245"/>
                    </a:cubicBezTo>
                    <a:cubicBezTo>
                      <a:pt x="2678" y="1245"/>
                      <a:pt x="2458" y="1324"/>
                      <a:pt x="2269" y="1481"/>
                    </a:cubicBezTo>
                    <a:lnTo>
                      <a:pt x="1481" y="2269"/>
                    </a:lnTo>
                    <a:cubicBezTo>
                      <a:pt x="1166" y="2584"/>
                      <a:pt x="1166" y="3120"/>
                      <a:pt x="1481" y="3466"/>
                    </a:cubicBezTo>
                    <a:lnTo>
                      <a:pt x="2017" y="3970"/>
                    </a:lnTo>
                    <a:cubicBezTo>
                      <a:pt x="1796" y="4285"/>
                      <a:pt x="1701" y="4632"/>
                      <a:pt x="1575" y="5010"/>
                    </a:cubicBezTo>
                    <a:lnTo>
                      <a:pt x="819" y="5010"/>
                    </a:lnTo>
                    <a:cubicBezTo>
                      <a:pt x="347" y="5010"/>
                      <a:pt x="0" y="5356"/>
                      <a:pt x="0" y="5829"/>
                    </a:cubicBezTo>
                    <a:lnTo>
                      <a:pt x="0" y="6932"/>
                    </a:lnTo>
                    <a:cubicBezTo>
                      <a:pt x="0" y="7404"/>
                      <a:pt x="347" y="7751"/>
                      <a:pt x="819" y="7751"/>
                    </a:cubicBezTo>
                    <a:lnTo>
                      <a:pt x="1575" y="7751"/>
                    </a:lnTo>
                    <a:cubicBezTo>
                      <a:pt x="1701" y="8097"/>
                      <a:pt x="1796" y="8475"/>
                      <a:pt x="2017" y="8759"/>
                    </a:cubicBezTo>
                    <a:lnTo>
                      <a:pt x="1481" y="9295"/>
                    </a:lnTo>
                    <a:cubicBezTo>
                      <a:pt x="1166" y="9610"/>
                      <a:pt x="1166" y="10114"/>
                      <a:pt x="1481" y="10460"/>
                    </a:cubicBezTo>
                    <a:lnTo>
                      <a:pt x="2269" y="11248"/>
                    </a:lnTo>
                    <a:cubicBezTo>
                      <a:pt x="2426" y="11405"/>
                      <a:pt x="2639" y="11484"/>
                      <a:pt x="2855" y="11484"/>
                    </a:cubicBezTo>
                    <a:cubicBezTo>
                      <a:pt x="3072" y="11484"/>
                      <a:pt x="3292" y="11405"/>
                      <a:pt x="3466" y="11248"/>
                    </a:cubicBezTo>
                    <a:lnTo>
                      <a:pt x="3970" y="10744"/>
                    </a:lnTo>
                    <a:cubicBezTo>
                      <a:pt x="4285" y="10933"/>
                      <a:pt x="4631" y="11059"/>
                      <a:pt x="5009" y="11185"/>
                    </a:cubicBezTo>
                    <a:lnTo>
                      <a:pt x="5009" y="11909"/>
                    </a:lnTo>
                    <a:cubicBezTo>
                      <a:pt x="5009" y="12382"/>
                      <a:pt x="5356" y="12760"/>
                      <a:pt x="5829" y="12760"/>
                    </a:cubicBezTo>
                    <a:lnTo>
                      <a:pt x="6931" y="12760"/>
                    </a:lnTo>
                    <a:cubicBezTo>
                      <a:pt x="7404" y="12760"/>
                      <a:pt x="7750" y="12382"/>
                      <a:pt x="7750" y="11909"/>
                    </a:cubicBezTo>
                    <a:lnTo>
                      <a:pt x="7750" y="11185"/>
                    </a:lnTo>
                    <a:cubicBezTo>
                      <a:pt x="8097" y="11059"/>
                      <a:pt x="8475" y="10933"/>
                      <a:pt x="8790" y="10744"/>
                    </a:cubicBezTo>
                    <a:lnTo>
                      <a:pt x="9294" y="11248"/>
                    </a:lnTo>
                    <a:cubicBezTo>
                      <a:pt x="9452" y="11405"/>
                      <a:pt x="9656" y="11484"/>
                      <a:pt x="9865" y="11484"/>
                    </a:cubicBezTo>
                    <a:cubicBezTo>
                      <a:pt x="10074" y="11484"/>
                      <a:pt x="10287" y="11405"/>
                      <a:pt x="10460" y="11248"/>
                    </a:cubicBezTo>
                    <a:lnTo>
                      <a:pt x="11247" y="10460"/>
                    </a:lnTo>
                    <a:cubicBezTo>
                      <a:pt x="11563" y="10145"/>
                      <a:pt x="11563" y="9641"/>
                      <a:pt x="11247" y="9295"/>
                    </a:cubicBezTo>
                    <a:lnTo>
                      <a:pt x="10743" y="8759"/>
                    </a:lnTo>
                    <a:cubicBezTo>
                      <a:pt x="10932" y="8444"/>
                      <a:pt x="11058" y="8097"/>
                      <a:pt x="11184" y="7751"/>
                    </a:cubicBezTo>
                    <a:lnTo>
                      <a:pt x="11941" y="7751"/>
                    </a:lnTo>
                    <a:cubicBezTo>
                      <a:pt x="12413" y="7751"/>
                      <a:pt x="12760" y="7404"/>
                      <a:pt x="12760" y="6932"/>
                    </a:cubicBezTo>
                    <a:lnTo>
                      <a:pt x="12760" y="5829"/>
                    </a:lnTo>
                    <a:cubicBezTo>
                      <a:pt x="12760" y="5356"/>
                      <a:pt x="12350" y="5010"/>
                      <a:pt x="11941" y="5010"/>
                    </a:cubicBezTo>
                    <a:lnTo>
                      <a:pt x="11184" y="5010"/>
                    </a:lnTo>
                    <a:cubicBezTo>
                      <a:pt x="11058" y="4632"/>
                      <a:pt x="10932" y="4285"/>
                      <a:pt x="10743" y="3970"/>
                    </a:cubicBezTo>
                    <a:lnTo>
                      <a:pt x="11247" y="3466"/>
                    </a:lnTo>
                    <a:cubicBezTo>
                      <a:pt x="11563" y="3151"/>
                      <a:pt x="11563" y="2647"/>
                      <a:pt x="11247" y="2269"/>
                    </a:cubicBezTo>
                    <a:lnTo>
                      <a:pt x="10460" y="1481"/>
                    </a:lnTo>
                    <a:cubicBezTo>
                      <a:pt x="10302" y="1324"/>
                      <a:pt x="10098" y="1245"/>
                      <a:pt x="9889" y="1245"/>
                    </a:cubicBezTo>
                    <a:cubicBezTo>
                      <a:pt x="9680" y="1245"/>
                      <a:pt x="9467" y="1324"/>
                      <a:pt x="9294" y="1481"/>
                    </a:cubicBezTo>
                    <a:lnTo>
                      <a:pt x="8790" y="2017"/>
                    </a:lnTo>
                    <a:cubicBezTo>
                      <a:pt x="8475" y="1796"/>
                      <a:pt x="8097" y="1702"/>
                      <a:pt x="7750" y="1576"/>
                    </a:cubicBezTo>
                    <a:lnTo>
                      <a:pt x="7750" y="820"/>
                    </a:lnTo>
                    <a:cubicBezTo>
                      <a:pt x="7750" y="347"/>
                      <a:pt x="7404" y="1"/>
                      <a:pt x="693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402;p47">
                <a:extLst>
                  <a:ext uri="{FF2B5EF4-FFF2-40B4-BE49-F238E27FC236}">
                    <a16:creationId xmlns:a16="http://schemas.microsoft.com/office/drawing/2014/main" id="{F89327A6-75B7-32C3-0C2A-015D4CFF52BD}"/>
                  </a:ext>
                </a:extLst>
              </p:cNvPr>
              <p:cNvSpPr/>
              <p:nvPr/>
            </p:nvSpPr>
            <p:spPr>
              <a:xfrm>
                <a:off x="-63160900" y="2021425"/>
                <a:ext cx="137850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5514" extrusionOk="0">
                    <a:moveTo>
                      <a:pt x="2773" y="820"/>
                    </a:moveTo>
                    <a:cubicBezTo>
                      <a:pt x="3813" y="820"/>
                      <a:pt x="4695" y="1702"/>
                      <a:pt x="4695" y="2742"/>
                    </a:cubicBezTo>
                    <a:cubicBezTo>
                      <a:pt x="4695" y="3813"/>
                      <a:pt x="3813" y="4695"/>
                      <a:pt x="2773" y="4695"/>
                    </a:cubicBezTo>
                    <a:cubicBezTo>
                      <a:pt x="1702" y="4695"/>
                      <a:pt x="820" y="3813"/>
                      <a:pt x="820" y="2742"/>
                    </a:cubicBezTo>
                    <a:cubicBezTo>
                      <a:pt x="820" y="1702"/>
                      <a:pt x="1702" y="820"/>
                      <a:pt x="2773" y="820"/>
                    </a:cubicBezTo>
                    <a:close/>
                    <a:moveTo>
                      <a:pt x="2773" y="1"/>
                    </a:moveTo>
                    <a:cubicBezTo>
                      <a:pt x="1229" y="1"/>
                      <a:pt x="1" y="1198"/>
                      <a:pt x="1" y="2742"/>
                    </a:cubicBezTo>
                    <a:cubicBezTo>
                      <a:pt x="1" y="4285"/>
                      <a:pt x="1229" y="5514"/>
                      <a:pt x="2773" y="5514"/>
                    </a:cubicBezTo>
                    <a:cubicBezTo>
                      <a:pt x="4285" y="5514"/>
                      <a:pt x="5514" y="4285"/>
                      <a:pt x="5514" y="2742"/>
                    </a:cubicBezTo>
                    <a:cubicBezTo>
                      <a:pt x="5514" y="1229"/>
                      <a:pt x="4254" y="1"/>
                      <a:pt x="27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4400;p47">
              <a:extLst>
                <a:ext uri="{FF2B5EF4-FFF2-40B4-BE49-F238E27FC236}">
                  <a16:creationId xmlns:a16="http://schemas.microsoft.com/office/drawing/2014/main" id="{9292E24A-DFA1-C1F3-97BD-96B14A6E2AA6}"/>
                </a:ext>
              </a:extLst>
            </p:cNvPr>
            <p:cNvGrpSpPr/>
            <p:nvPr/>
          </p:nvGrpSpPr>
          <p:grpSpPr>
            <a:xfrm>
              <a:off x="4126885" y="2200980"/>
              <a:ext cx="419287" cy="416548"/>
              <a:chOff x="-63252250" y="1930850"/>
              <a:chExt cx="319000" cy="319025"/>
            </a:xfrm>
            <a:solidFill>
              <a:srgbClr val="5B72B7"/>
            </a:solidFill>
          </p:grpSpPr>
          <p:sp>
            <p:nvSpPr>
              <p:cNvPr id="11" name="Google Shape;4401;p47">
                <a:extLst>
                  <a:ext uri="{FF2B5EF4-FFF2-40B4-BE49-F238E27FC236}">
                    <a16:creationId xmlns:a16="http://schemas.microsoft.com/office/drawing/2014/main" id="{F146D89F-07D5-4E78-CB10-6BE538504D75}"/>
                  </a:ext>
                </a:extLst>
              </p:cNvPr>
              <p:cNvSpPr/>
              <p:nvPr/>
            </p:nvSpPr>
            <p:spPr>
              <a:xfrm>
                <a:off x="-63252250" y="1930850"/>
                <a:ext cx="319000" cy="319025"/>
              </a:xfrm>
              <a:custGeom>
                <a:avLst/>
                <a:gdLst/>
                <a:ahLst/>
                <a:cxnLst/>
                <a:rect l="l" t="t" r="r" b="b"/>
                <a:pathLst>
                  <a:path w="12760" h="12761" extrusionOk="0">
                    <a:moveTo>
                      <a:pt x="7026" y="914"/>
                    </a:moveTo>
                    <a:lnTo>
                      <a:pt x="7026" y="1954"/>
                    </a:lnTo>
                    <a:cubicBezTo>
                      <a:pt x="7026" y="2174"/>
                      <a:pt x="7120" y="2332"/>
                      <a:pt x="7341" y="2363"/>
                    </a:cubicBezTo>
                    <a:cubicBezTo>
                      <a:pt x="7813" y="2489"/>
                      <a:pt x="8286" y="2647"/>
                      <a:pt x="8664" y="2899"/>
                    </a:cubicBezTo>
                    <a:cubicBezTo>
                      <a:pt x="8733" y="2954"/>
                      <a:pt x="8820" y="2979"/>
                      <a:pt x="8905" y="2979"/>
                    </a:cubicBezTo>
                    <a:cubicBezTo>
                      <a:pt x="9012" y="2979"/>
                      <a:pt x="9115" y="2938"/>
                      <a:pt x="9168" y="2868"/>
                    </a:cubicBezTo>
                    <a:lnTo>
                      <a:pt x="9924" y="2111"/>
                    </a:lnTo>
                    <a:lnTo>
                      <a:pt x="10712" y="2899"/>
                    </a:lnTo>
                    <a:lnTo>
                      <a:pt x="9956" y="3655"/>
                    </a:lnTo>
                    <a:cubicBezTo>
                      <a:pt x="9861" y="3781"/>
                      <a:pt x="9798" y="4002"/>
                      <a:pt x="9924" y="4159"/>
                    </a:cubicBezTo>
                    <a:cubicBezTo>
                      <a:pt x="10208" y="4600"/>
                      <a:pt x="10397" y="5041"/>
                      <a:pt x="10460" y="5514"/>
                    </a:cubicBezTo>
                    <a:cubicBezTo>
                      <a:pt x="10523" y="5703"/>
                      <a:pt x="10680" y="5829"/>
                      <a:pt x="10869" y="5829"/>
                    </a:cubicBezTo>
                    <a:lnTo>
                      <a:pt x="11941" y="5829"/>
                    </a:lnTo>
                    <a:lnTo>
                      <a:pt x="11941" y="6932"/>
                    </a:lnTo>
                    <a:lnTo>
                      <a:pt x="10869" y="6932"/>
                    </a:lnTo>
                    <a:cubicBezTo>
                      <a:pt x="10680" y="6932"/>
                      <a:pt x="10523" y="7058"/>
                      <a:pt x="10460" y="7247"/>
                    </a:cubicBezTo>
                    <a:cubicBezTo>
                      <a:pt x="10365" y="7719"/>
                      <a:pt x="10208" y="8192"/>
                      <a:pt x="9924" y="8570"/>
                    </a:cubicBezTo>
                    <a:cubicBezTo>
                      <a:pt x="9798" y="8727"/>
                      <a:pt x="9861" y="8979"/>
                      <a:pt x="9956" y="9105"/>
                    </a:cubicBezTo>
                    <a:lnTo>
                      <a:pt x="10712" y="9830"/>
                    </a:lnTo>
                    <a:lnTo>
                      <a:pt x="9924" y="10618"/>
                    </a:lnTo>
                    <a:lnTo>
                      <a:pt x="9168" y="9893"/>
                    </a:lnTo>
                    <a:cubicBezTo>
                      <a:pt x="9111" y="9817"/>
                      <a:pt x="8996" y="9775"/>
                      <a:pt x="8879" y="9775"/>
                    </a:cubicBezTo>
                    <a:cubicBezTo>
                      <a:pt x="8803" y="9775"/>
                      <a:pt x="8726" y="9793"/>
                      <a:pt x="8664" y="9830"/>
                    </a:cubicBezTo>
                    <a:cubicBezTo>
                      <a:pt x="8223" y="10114"/>
                      <a:pt x="7813" y="10303"/>
                      <a:pt x="7341" y="10397"/>
                    </a:cubicBezTo>
                    <a:cubicBezTo>
                      <a:pt x="7120" y="10429"/>
                      <a:pt x="7026" y="10586"/>
                      <a:pt x="7026" y="10775"/>
                    </a:cubicBezTo>
                    <a:lnTo>
                      <a:pt x="7026" y="11846"/>
                    </a:lnTo>
                    <a:lnTo>
                      <a:pt x="5923" y="11846"/>
                    </a:lnTo>
                    <a:lnTo>
                      <a:pt x="5923" y="10775"/>
                    </a:lnTo>
                    <a:cubicBezTo>
                      <a:pt x="5923" y="10586"/>
                      <a:pt x="5797" y="10429"/>
                      <a:pt x="5577" y="10397"/>
                    </a:cubicBezTo>
                    <a:cubicBezTo>
                      <a:pt x="5135" y="10271"/>
                      <a:pt x="4663" y="10114"/>
                      <a:pt x="4253" y="9830"/>
                    </a:cubicBezTo>
                    <a:cubicBezTo>
                      <a:pt x="4191" y="9793"/>
                      <a:pt x="4119" y="9775"/>
                      <a:pt x="4047" y="9775"/>
                    </a:cubicBezTo>
                    <a:cubicBezTo>
                      <a:pt x="3937" y="9775"/>
                      <a:pt x="3826" y="9817"/>
                      <a:pt x="3749" y="9893"/>
                    </a:cubicBezTo>
                    <a:lnTo>
                      <a:pt x="2993" y="10618"/>
                    </a:lnTo>
                    <a:lnTo>
                      <a:pt x="2206" y="9830"/>
                    </a:lnTo>
                    <a:lnTo>
                      <a:pt x="2962" y="9105"/>
                    </a:lnTo>
                    <a:cubicBezTo>
                      <a:pt x="3088" y="8979"/>
                      <a:pt x="3119" y="8727"/>
                      <a:pt x="2993" y="8570"/>
                    </a:cubicBezTo>
                    <a:cubicBezTo>
                      <a:pt x="2710" y="8160"/>
                      <a:pt x="2521" y="7719"/>
                      <a:pt x="2458" y="7247"/>
                    </a:cubicBezTo>
                    <a:cubicBezTo>
                      <a:pt x="2395" y="7058"/>
                      <a:pt x="2237" y="6932"/>
                      <a:pt x="2048" y="6932"/>
                    </a:cubicBezTo>
                    <a:lnTo>
                      <a:pt x="977" y="6932"/>
                    </a:lnTo>
                    <a:lnTo>
                      <a:pt x="977" y="5829"/>
                    </a:lnTo>
                    <a:lnTo>
                      <a:pt x="2048" y="5829"/>
                    </a:lnTo>
                    <a:cubicBezTo>
                      <a:pt x="2237" y="5829"/>
                      <a:pt x="2395" y="5703"/>
                      <a:pt x="2458" y="5514"/>
                    </a:cubicBezTo>
                    <a:cubicBezTo>
                      <a:pt x="2552" y="5041"/>
                      <a:pt x="2710" y="4569"/>
                      <a:pt x="2993" y="4159"/>
                    </a:cubicBezTo>
                    <a:cubicBezTo>
                      <a:pt x="3119" y="4002"/>
                      <a:pt x="3088" y="3781"/>
                      <a:pt x="2962" y="3655"/>
                    </a:cubicBezTo>
                    <a:lnTo>
                      <a:pt x="2206" y="2899"/>
                    </a:lnTo>
                    <a:lnTo>
                      <a:pt x="2993" y="2111"/>
                    </a:lnTo>
                    <a:lnTo>
                      <a:pt x="3749" y="2868"/>
                    </a:lnTo>
                    <a:cubicBezTo>
                      <a:pt x="3820" y="2938"/>
                      <a:pt x="3921" y="2979"/>
                      <a:pt x="4023" y="2979"/>
                    </a:cubicBezTo>
                    <a:cubicBezTo>
                      <a:pt x="4103" y="2979"/>
                      <a:pt x="4184" y="2954"/>
                      <a:pt x="4253" y="2899"/>
                    </a:cubicBezTo>
                    <a:cubicBezTo>
                      <a:pt x="4694" y="2647"/>
                      <a:pt x="5135" y="2426"/>
                      <a:pt x="5577" y="2363"/>
                    </a:cubicBezTo>
                    <a:cubicBezTo>
                      <a:pt x="5797" y="2332"/>
                      <a:pt x="5923" y="2174"/>
                      <a:pt x="5923" y="1954"/>
                    </a:cubicBezTo>
                    <a:lnTo>
                      <a:pt x="5923" y="914"/>
                    </a:lnTo>
                    <a:close/>
                    <a:moveTo>
                      <a:pt x="5829" y="1"/>
                    </a:moveTo>
                    <a:cubicBezTo>
                      <a:pt x="5356" y="1"/>
                      <a:pt x="5009" y="347"/>
                      <a:pt x="5009" y="820"/>
                    </a:cubicBezTo>
                    <a:lnTo>
                      <a:pt x="5009" y="1576"/>
                    </a:lnTo>
                    <a:cubicBezTo>
                      <a:pt x="4631" y="1702"/>
                      <a:pt x="4285" y="1796"/>
                      <a:pt x="3970" y="2017"/>
                    </a:cubicBezTo>
                    <a:lnTo>
                      <a:pt x="3466" y="1481"/>
                    </a:lnTo>
                    <a:cubicBezTo>
                      <a:pt x="3308" y="1324"/>
                      <a:pt x="3103" y="1245"/>
                      <a:pt x="2891" y="1245"/>
                    </a:cubicBezTo>
                    <a:cubicBezTo>
                      <a:pt x="2678" y="1245"/>
                      <a:pt x="2458" y="1324"/>
                      <a:pt x="2269" y="1481"/>
                    </a:cubicBezTo>
                    <a:lnTo>
                      <a:pt x="1481" y="2269"/>
                    </a:lnTo>
                    <a:cubicBezTo>
                      <a:pt x="1166" y="2584"/>
                      <a:pt x="1166" y="3120"/>
                      <a:pt x="1481" y="3466"/>
                    </a:cubicBezTo>
                    <a:lnTo>
                      <a:pt x="2017" y="3970"/>
                    </a:lnTo>
                    <a:cubicBezTo>
                      <a:pt x="1796" y="4285"/>
                      <a:pt x="1701" y="4632"/>
                      <a:pt x="1575" y="5010"/>
                    </a:cubicBezTo>
                    <a:lnTo>
                      <a:pt x="819" y="5010"/>
                    </a:lnTo>
                    <a:cubicBezTo>
                      <a:pt x="347" y="5010"/>
                      <a:pt x="0" y="5356"/>
                      <a:pt x="0" y="5829"/>
                    </a:cubicBezTo>
                    <a:lnTo>
                      <a:pt x="0" y="6932"/>
                    </a:lnTo>
                    <a:cubicBezTo>
                      <a:pt x="0" y="7404"/>
                      <a:pt x="347" y="7751"/>
                      <a:pt x="819" y="7751"/>
                    </a:cubicBezTo>
                    <a:lnTo>
                      <a:pt x="1575" y="7751"/>
                    </a:lnTo>
                    <a:cubicBezTo>
                      <a:pt x="1701" y="8097"/>
                      <a:pt x="1796" y="8475"/>
                      <a:pt x="2017" y="8759"/>
                    </a:cubicBezTo>
                    <a:lnTo>
                      <a:pt x="1481" y="9295"/>
                    </a:lnTo>
                    <a:cubicBezTo>
                      <a:pt x="1166" y="9610"/>
                      <a:pt x="1166" y="10114"/>
                      <a:pt x="1481" y="10460"/>
                    </a:cubicBezTo>
                    <a:lnTo>
                      <a:pt x="2269" y="11248"/>
                    </a:lnTo>
                    <a:cubicBezTo>
                      <a:pt x="2426" y="11405"/>
                      <a:pt x="2639" y="11484"/>
                      <a:pt x="2855" y="11484"/>
                    </a:cubicBezTo>
                    <a:cubicBezTo>
                      <a:pt x="3072" y="11484"/>
                      <a:pt x="3292" y="11405"/>
                      <a:pt x="3466" y="11248"/>
                    </a:cubicBezTo>
                    <a:lnTo>
                      <a:pt x="3970" y="10744"/>
                    </a:lnTo>
                    <a:cubicBezTo>
                      <a:pt x="4285" y="10933"/>
                      <a:pt x="4631" y="11059"/>
                      <a:pt x="5009" y="11185"/>
                    </a:cubicBezTo>
                    <a:lnTo>
                      <a:pt x="5009" y="11909"/>
                    </a:lnTo>
                    <a:cubicBezTo>
                      <a:pt x="5009" y="12382"/>
                      <a:pt x="5356" y="12760"/>
                      <a:pt x="5829" y="12760"/>
                    </a:cubicBezTo>
                    <a:lnTo>
                      <a:pt x="6931" y="12760"/>
                    </a:lnTo>
                    <a:cubicBezTo>
                      <a:pt x="7404" y="12760"/>
                      <a:pt x="7750" y="12382"/>
                      <a:pt x="7750" y="11909"/>
                    </a:cubicBezTo>
                    <a:lnTo>
                      <a:pt x="7750" y="11185"/>
                    </a:lnTo>
                    <a:cubicBezTo>
                      <a:pt x="8097" y="11059"/>
                      <a:pt x="8475" y="10933"/>
                      <a:pt x="8790" y="10744"/>
                    </a:cubicBezTo>
                    <a:lnTo>
                      <a:pt x="9294" y="11248"/>
                    </a:lnTo>
                    <a:cubicBezTo>
                      <a:pt x="9452" y="11405"/>
                      <a:pt x="9656" y="11484"/>
                      <a:pt x="9865" y="11484"/>
                    </a:cubicBezTo>
                    <a:cubicBezTo>
                      <a:pt x="10074" y="11484"/>
                      <a:pt x="10287" y="11405"/>
                      <a:pt x="10460" y="11248"/>
                    </a:cubicBezTo>
                    <a:lnTo>
                      <a:pt x="11247" y="10460"/>
                    </a:lnTo>
                    <a:cubicBezTo>
                      <a:pt x="11563" y="10145"/>
                      <a:pt x="11563" y="9641"/>
                      <a:pt x="11247" y="9295"/>
                    </a:cubicBezTo>
                    <a:lnTo>
                      <a:pt x="10743" y="8759"/>
                    </a:lnTo>
                    <a:cubicBezTo>
                      <a:pt x="10932" y="8444"/>
                      <a:pt x="11058" y="8097"/>
                      <a:pt x="11184" y="7751"/>
                    </a:cubicBezTo>
                    <a:lnTo>
                      <a:pt x="11941" y="7751"/>
                    </a:lnTo>
                    <a:cubicBezTo>
                      <a:pt x="12413" y="7751"/>
                      <a:pt x="12760" y="7404"/>
                      <a:pt x="12760" y="6932"/>
                    </a:cubicBezTo>
                    <a:lnTo>
                      <a:pt x="12760" y="5829"/>
                    </a:lnTo>
                    <a:cubicBezTo>
                      <a:pt x="12760" y="5356"/>
                      <a:pt x="12350" y="5010"/>
                      <a:pt x="11941" y="5010"/>
                    </a:cubicBezTo>
                    <a:lnTo>
                      <a:pt x="11184" y="5010"/>
                    </a:lnTo>
                    <a:cubicBezTo>
                      <a:pt x="11058" y="4632"/>
                      <a:pt x="10932" y="4285"/>
                      <a:pt x="10743" y="3970"/>
                    </a:cubicBezTo>
                    <a:lnTo>
                      <a:pt x="11247" y="3466"/>
                    </a:lnTo>
                    <a:cubicBezTo>
                      <a:pt x="11563" y="3151"/>
                      <a:pt x="11563" y="2647"/>
                      <a:pt x="11247" y="2269"/>
                    </a:cubicBezTo>
                    <a:lnTo>
                      <a:pt x="10460" y="1481"/>
                    </a:lnTo>
                    <a:cubicBezTo>
                      <a:pt x="10302" y="1324"/>
                      <a:pt x="10098" y="1245"/>
                      <a:pt x="9889" y="1245"/>
                    </a:cubicBezTo>
                    <a:cubicBezTo>
                      <a:pt x="9680" y="1245"/>
                      <a:pt x="9467" y="1324"/>
                      <a:pt x="9294" y="1481"/>
                    </a:cubicBezTo>
                    <a:lnTo>
                      <a:pt x="8790" y="2017"/>
                    </a:lnTo>
                    <a:cubicBezTo>
                      <a:pt x="8475" y="1796"/>
                      <a:pt x="8097" y="1702"/>
                      <a:pt x="7750" y="1576"/>
                    </a:cubicBezTo>
                    <a:lnTo>
                      <a:pt x="7750" y="820"/>
                    </a:lnTo>
                    <a:cubicBezTo>
                      <a:pt x="7750" y="347"/>
                      <a:pt x="7404" y="1"/>
                      <a:pt x="693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4402;p47">
                <a:extLst>
                  <a:ext uri="{FF2B5EF4-FFF2-40B4-BE49-F238E27FC236}">
                    <a16:creationId xmlns:a16="http://schemas.microsoft.com/office/drawing/2014/main" id="{C687A978-3F5B-3A69-78CD-0C4F02CA8298}"/>
                  </a:ext>
                </a:extLst>
              </p:cNvPr>
              <p:cNvSpPr/>
              <p:nvPr/>
            </p:nvSpPr>
            <p:spPr>
              <a:xfrm>
                <a:off x="-63160900" y="2021425"/>
                <a:ext cx="137850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5514" extrusionOk="0">
                    <a:moveTo>
                      <a:pt x="2773" y="820"/>
                    </a:moveTo>
                    <a:cubicBezTo>
                      <a:pt x="3813" y="820"/>
                      <a:pt x="4695" y="1702"/>
                      <a:pt x="4695" y="2742"/>
                    </a:cubicBezTo>
                    <a:cubicBezTo>
                      <a:pt x="4695" y="3813"/>
                      <a:pt x="3813" y="4695"/>
                      <a:pt x="2773" y="4695"/>
                    </a:cubicBezTo>
                    <a:cubicBezTo>
                      <a:pt x="1702" y="4695"/>
                      <a:pt x="820" y="3813"/>
                      <a:pt x="820" y="2742"/>
                    </a:cubicBezTo>
                    <a:cubicBezTo>
                      <a:pt x="820" y="1702"/>
                      <a:pt x="1702" y="820"/>
                      <a:pt x="2773" y="820"/>
                    </a:cubicBezTo>
                    <a:close/>
                    <a:moveTo>
                      <a:pt x="2773" y="1"/>
                    </a:moveTo>
                    <a:cubicBezTo>
                      <a:pt x="1229" y="1"/>
                      <a:pt x="1" y="1198"/>
                      <a:pt x="1" y="2742"/>
                    </a:cubicBezTo>
                    <a:cubicBezTo>
                      <a:pt x="1" y="4285"/>
                      <a:pt x="1229" y="5514"/>
                      <a:pt x="2773" y="5514"/>
                    </a:cubicBezTo>
                    <a:cubicBezTo>
                      <a:pt x="4285" y="5514"/>
                      <a:pt x="5514" y="4285"/>
                      <a:pt x="5514" y="2742"/>
                    </a:cubicBezTo>
                    <a:cubicBezTo>
                      <a:pt x="5514" y="1229"/>
                      <a:pt x="4254" y="1"/>
                      <a:pt x="27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025DE9EB-A738-C272-0A05-C9FE0F5C55B2}"/>
              </a:ext>
            </a:extLst>
          </p:cNvPr>
          <p:cNvSpPr/>
          <p:nvPr/>
        </p:nvSpPr>
        <p:spPr>
          <a:xfrm>
            <a:off x="3567893" y="2367079"/>
            <a:ext cx="434771" cy="269144"/>
          </a:xfrm>
          <a:prstGeom prst="right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B73098A6-EACA-60AD-9EDD-ABD264A79B95}"/>
              </a:ext>
            </a:extLst>
          </p:cNvPr>
          <p:cNvSpPr/>
          <p:nvPr/>
        </p:nvSpPr>
        <p:spPr>
          <a:xfrm>
            <a:off x="4972851" y="2367647"/>
            <a:ext cx="1217464" cy="269144"/>
          </a:xfrm>
          <a:prstGeom prst="right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1215F0-6941-AD89-D269-EACA5700194C}"/>
              </a:ext>
            </a:extLst>
          </p:cNvPr>
          <p:cNvSpPr txBox="1"/>
          <p:nvPr/>
        </p:nvSpPr>
        <p:spPr>
          <a:xfrm>
            <a:off x="5106840" y="2153156"/>
            <a:ext cx="855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5B72B7"/>
                </a:solidFill>
                <a:latin typeface="Abel" panose="02000506030000020004" pitchFamily="2" charset="0"/>
              </a:rPr>
              <a:t>Gets loan?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0D4B72-C0C7-3A31-1DDB-BEF00DE1A698}"/>
              </a:ext>
            </a:extLst>
          </p:cNvPr>
          <p:cNvSpPr txBox="1"/>
          <p:nvPr/>
        </p:nvSpPr>
        <p:spPr>
          <a:xfrm>
            <a:off x="6386995" y="2246319"/>
            <a:ext cx="1217464" cy="523220"/>
          </a:xfrm>
          <a:prstGeom prst="rect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pPr marL="285750" indent="-285750">
              <a:buClr>
                <a:srgbClr val="5B72B7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5B72B7"/>
                </a:solidFill>
                <a:latin typeface="Abel" panose="02000506030000020004" pitchFamily="2" charset="0"/>
              </a:rPr>
              <a:t>Yes</a:t>
            </a:r>
          </a:p>
          <a:p>
            <a:pPr marL="285750" indent="-285750">
              <a:buClr>
                <a:srgbClr val="5B72B7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5B72B7"/>
                </a:solidFill>
                <a:latin typeface="Abel" panose="02000506030000020004" pitchFamily="2" charset="0"/>
              </a:rPr>
              <a:t>No</a:t>
            </a:r>
          </a:p>
        </p:txBody>
      </p:sp>
      <p:sp>
        <p:nvSpPr>
          <p:cNvPr id="25" name="Subtitle 5">
            <a:extLst>
              <a:ext uri="{FF2B5EF4-FFF2-40B4-BE49-F238E27FC236}">
                <a16:creationId xmlns:a16="http://schemas.microsoft.com/office/drawing/2014/main" id="{2AB2C0D8-54D0-0ED6-87EB-468D6E11ACFA}"/>
              </a:ext>
            </a:extLst>
          </p:cNvPr>
          <p:cNvSpPr txBox="1">
            <a:spLocks/>
          </p:cNvSpPr>
          <p:nvPr/>
        </p:nvSpPr>
        <p:spPr>
          <a:xfrm>
            <a:off x="1449238" y="3340030"/>
            <a:ext cx="6604383" cy="741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8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B72B7"/>
              </a:buClr>
              <a:buSzPts val="1200"/>
              <a:buFont typeface="Abel"/>
              <a:buNone/>
              <a:defRPr sz="1400" b="0" i="0" u="none" strike="noStrike" cap="none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algn="l"/>
            <a:r>
              <a:rPr lang="en-US" b="1" dirty="0"/>
              <a:t>We need a dataset containing both the </a:t>
            </a:r>
            <a:r>
              <a:rPr lang="en-US" b="1" dirty="0">
                <a:solidFill>
                  <a:srgbClr val="F17080"/>
                </a:solidFill>
              </a:rPr>
              <a:t>label</a:t>
            </a:r>
            <a:r>
              <a:rPr lang="en-US" b="1" dirty="0"/>
              <a:t> and </a:t>
            </a:r>
            <a:r>
              <a:rPr lang="en-US" b="1" dirty="0">
                <a:solidFill>
                  <a:srgbClr val="F17080"/>
                </a:solidFill>
              </a:rPr>
              <a:t>the sensitive attribute </a:t>
            </a:r>
          </a:p>
        </p:txBody>
      </p:sp>
      <p:sp>
        <p:nvSpPr>
          <p:cNvPr id="26" name="Star: 5 Points 25">
            <a:extLst>
              <a:ext uri="{FF2B5EF4-FFF2-40B4-BE49-F238E27FC236}">
                <a16:creationId xmlns:a16="http://schemas.microsoft.com/office/drawing/2014/main" id="{54DDD7CE-3FC9-1EEC-795D-F15B843CD840}"/>
              </a:ext>
            </a:extLst>
          </p:cNvPr>
          <p:cNvSpPr/>
          <p:nvPr/>
        </p:nvSpPr>
        <p:spPr>
          <a:xfrm>
            <a:off x="2401594" y="1447329"/>
            <a:ext cx="271454" cy="251892"/>
          </a:xfrm>
          <a:prstGeom prst="star5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tar: 5 Points 26">
            <a:extLst>
              <a:ext uri="{FF2B5EF4-FFF2-40B4-BE49-F238E27FC236}">
                <a16:creationId xmlns:a16="http://schemas.microsoft.com/office/drawing/2014/main" id="{8584C5BA-1799-7A80-5299-088123AA3B34}"/>
              </a:ext>
            </a:extLst>
          </p:cNvPr>
          <p:cNvSpPr/>
          <p:nvPr/>
        </p:nvSpPr>
        <p:spPr>
          <a:xfrm>
            <a:off x="1313511" y="3711025"/>
            <a:ext cx="271454" cy="251892"/>
          </a:xfrm>
          <a:prstGeom prst="star5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FC916E-E022-2FF8-180F-8BE69CB57B74}"/>
              </a:ext>
            </a:extLst>
          </p:cNvPr>
          <p:cNvSpPr txBox="1"/>
          <p:nvPr/>
        </p:nvSpPr>
        <p:spPr>
          <a:xfrm>
            <a:off x="118817" y="4644495"/>
            <a:ext cx="3780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1600" dirty="0">
                <a:solidFill>
                  <a:schemeClr val="bg1"/>
                </a:solidFill>
                <a:latin typeface="Passion One" panose="020B060402020202020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4358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4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>
            <a:spLocks noGrp="1"/>
          </p:cNvSpPr>
          <p:nvPr>
            <p:ph type="ctrTitle"/>
          </p:nvPr>
        </p:nvSpPr>
        <p:spPr>
          <a:xfrm>
            <a:off x="2957135" y="493431"/>
            <a:ext cx="4677815" cy="8246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s" sz="4800" dirty="0">
                <a:solidFill>
                  <a:srgbClr val="5B72B7"/>
                </a:solidFill>
                <a:latin typeface="Passion One" panose="020B0604020202020204" charset="0"/>
              </a:rPr>
              <a:t>Motivation (Cont.)</a:t>
            </a:r>
            <a:endParaRPr lang="en-US" sz="4800" dirty="0">
              <a:solidFill>
                <a:srgbClr val="5B72B7"/>
              </a:solidFill>
              <a:latin typeface="Passion One" panose="020B0604020202020204" charset="0"/>
            </a:endParaRPr>
          </a:p>
        </p:txBody>
      </p:sp>
      <p:sp>
        <p:nvSpPr>
          <p:cNvPr id="130" name="Google Shape;130;p27"/>
          <p:cNvSpPr txBox="1">
            <a:spLocks noGrp="1"/>
          </p:cNvSpPr>
          <p:nvPr>
            <p:ph type="subTitle" idx="1"/>
          </p:nvPr>
        </p:nvSpPr>
        <p:spPr>
          <a:xfrm>
            <a:off x="3033048" y="1708513"/>
            <a:ext cx="4461582" cy="1593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1600"/>
              </a:spcAft>
              <a:buClr>
                <a:srgbClr val="F17080"/>
              </a:buClr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F17080"/>
                </a:solidFill>
              </a:rPr>
              <a:t>Setting: </a:t>
            </a:r>
            <a:r>
              <a:rPr lang="en-US" sz="1400" b="1" dirty="0"/>
              <a:t>D</a:t>
            </a:r>
            <a:r>
              <a:rPr lang="es" sz="1400" b="1" dirty="0"/>
              <a:t>ataset containing both class label and sensitive attribute is scarce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1600"/>
              </a:spcAft>
              <a:buClr>
                <a:srgbClr val="F17080"/>
              </a:buClr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F17080"/>
                </a:solidFill>
              </a:rPr>
              <a:t>Goal: </a:t>
            </a:r>
            <a:r>
              <a:rPr lang="en-US" sz="1400" b="1" dirty="0"/>
              <a:t>Bias estimation in Demographic scarce setting</a:t>
            </a:r>
            <a:endParaRPr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83006A-3919-D61F-02C9-CB229EF900B6}"/>
              </a:ext>
            </a:extLst>
          </p:cNvPr>
          <p:cNvSpPr txBox="1"/>
          <p:nvPr/>
        </p:nvSpPr>
        <p:spPr>
          <a:xfrm>
            <a:off x="118817" y="4644495"/>
            <a:ext cx="3780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1600" dirty="0">
                <a:solidFill>
                  <a:schemeClr val="bg1"/>
                </a:solidFill>
                <a:latin typeface="Passion One" panose="020B0604020202020204" charset="0"/>
              </a:rPr>
              <a:t>03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>
            <a:spLocks noGrp="1"/>
          </p:cNvSpPr>
          <p:nvPr>
            <p:ph type="subTitle" idx="1"/>
          </p:nvPr>
        </p:nvSpPr>
        <p:spPr>
          <a:xfrm>
            <a:off x="4744533" y="1338820"/>
            <a:ext cx="4247642" cy="37093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17080"/>
                </a:solidFill>
              </a:rPr>
              <a:t>Popular approach: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Use a prediction model h for the sensitive attribute</a:t>
            </a:r>
            <a:endParaRPr sz="1400" b="1" dirty="0">
              <a:solidFill>
                <a:srgbClr val="5B72B7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dirty="0">
                <a:solidFill>
                  <a:srgbClr val="F17080"/>
                </a:solidFill>
              </a:rPr>
              <a:t>Advantages:</a:t>
            </a:r>
          </a:p>
          <a:p>
            <a:pPr lvl="0">
              <a:lnSpc>
                <a:spcPct val="150000"/>
              </a:lnSpc>
              <a:buClr>
                <a:srgbClr val="F17080"/>
              </a:buClr>
              <a:buFont typeface="Abel"/>
              <a:buChar char="●"/>
            </a:pPr>
            <a:r>
              <a:rPr lang="en-US" sz="1400" b="1" dirty="0"/>
              <a:t>Decouples Data Requirement</a:t>
            </a:r>
          </a:p>
          <a:p>
            <a:pPr marL="152400" lvl="0" indent="0">
              <a:lnSpc>
                <a:spcPct val="150000"/>
              </a:lnSpc>
              <a:buClr>
                <a:srgbClr val="F17080"/>
              </a:buClr>
            </a:pPr>
            <a:endParaRPr lang="es" sz="1400" b="1" dirty="0">
              <a:solidFill>
                <a:srgbClr val="F1708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1" dirty="0">
                <a:solidFill>
                  <a:srgbClr val="F17080"/>
                </a:solidFill>
              </a:rPr>
              <a:t>Challenges:</a:t>
            </a:r>
          </a:p>
          <a:p>
            <a:pPr lvl="0">
              <a:lnSpc>
                <a:spcPct val="150000"/>
              </a:lnSpc>
              <a:buClr>
                <a:srgbClr val="F17080"/>
              </a:buClr>
              <a:buFont typeface="Abel"/>
              <a:buChar char="●"/>
            </a:pPr>
            <a:r>
              <a:rPr lang="en-US" sz="1400" b="1" dirty="0"/>
              <a:t>What is considered a good prediction model h </a:t>
            </a:r>
            <a:r>
              <a:rPr lang="en-US" sz="1400" b="1" dirty="0">
                <a:solidFill>
                  <a:srgbClr val="F17080"/>
                </a:solidFill>
              </a:rPr>
              <a:t>? </a:t>
            </a:r>
          </a:p>
          <a:p>
            <a:pPr lvl="0">
              <a:lnSpc>
                <a:spcPct val="150000"/>
              </a:lnSpc>
              <a:buClr>
                <a:srgbClr val="F17080"/>
              </a:buClr>
              <a:buFont typeface="Abel"/>
              <a:buChar char="●"/>
            </a:pPr>
            <a:r>
              <a:rPr lang="en-US" sz="1400" b="1" dirty="0"/>
              <a:t>How should h be used </a:t>
            </a:r>
            <a:r>
              <a:rPr lang="en-US" sz="1400" b="1" dirty="0">
                <a:solidFill>
                  <a:srgbClr val="F17080"/>
                </a:solidFill>
              </a:rPr>
              <a:t>?</a:t>
            </a:r>
          </a:p>
        </p:txBody>
      </p:sp>
      <p:sp>
        <p:nvSpPr>
          <p:cNvPr id="191" name="Google Shape;191;p31"/>
          <p:cNvSpPr txBox="1">
            <a:spLocks noGrp="1"/>
          </p:cNvSpPr>
          <p:nvPr>
            <p:ph type="ctrTitle"/>
          </p:nvPr>
        </p:nvSpPr>
        <p:spPr>
          <a:xfrm>
            <a:off x="1079681" y="816225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" sz="4800" dirty="0"/>
              <a:t>Motivation </a:t>
            </a:r>
            <a:r>
              <a:rPr lang="es" sz="4800" dirty="0">
                <a:latin typeface="Passion One" panose="020B0604020202020204" charset="0"/>
              </a:rPr>
              <a:t>(Cont.)</a:t>
            </a:r>
            <a:endParaRPr sz="4800" dirty="0"/>
          </a:p>
        </p:txBody>
      </p:sp>
      <p:graphicFrame>
        <p:nvGraphicFramePr>
          <p:cNvPr id="192" name="Google Shape;192;p31"/>
          <p:cNvGraphicFramePr/>
          <p:nvPr>
            <p:extLst>
              <p:ext uri="{D42A27DB-BD31-4B8C-83A1-F6EECF244321}">
                <p14:modId xmlns:p14="http://schemas.microsoft.com/office/powerpoint/2010/main" val="2206671236"/>
              </p:ext>
            </p:extLst>
          </p:nvPr>
        </p:nvGraphicFramePr>
        <p:xfrm>
          <a:off x="2008229" y="2201461"/>
          <a:ext cx="2415400" cy="1942031"/>
        </p:xfrm>
        <a:graphic>
          <a:graphicData uri="http://schemas.openxmlformats.org/drawingml/2006/table">
            <a:tbl>
              <a:tblPr>
                <a:noFill/>
                <a:tableStyleId>{3F0A385B-BCFF-4513-ACB2-5E6995ECB53D}</a:tableStyleId>
              </a:tblPr>
              <a:tblGrid>
                <a:gridCol w="603850">
                  <a:extLst>
                    <a:ext uri="{9D8B030D-6E8A-4147-A177-3AD203B41FA5}">
                      <a16:colId xmlns:a16="http://schemas.microsoft.com/office/drawing/2014/main" val="426521211"/>
                    </a:ext>
                  </a:extLst>
                </a:gridCol>
                <a:gridCol w="603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3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800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  <a:ea typeface="Abel"/>
                          <a:cs typeface="Abel"/>
                          <a:sym typeface="Abel"/>
                        </a:rPr>
                        <a:t>Income</a:t>
                      </a:r>
                      <a:endParaRPr sz="1200" b="1" dirty="0">
                        <a:solidFill>
                          <a:srgbClr val="5B72B7"/>
                        </a:solidFill>
                        <a:latin typeface="Abel" panose="02000506030000020004" pitchFamily="2" charset="0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 b="1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  <a:ea typeface="Abel"/>
                          <a:cs typeface="Abel"/>
                          <a:sym typeface="Abel"/>
                        </a:rPr>
                        <a:t>Debt</a:t>
                      </a:r>
                      <a:endParaRPr sz="1200" b="1" dirty="0">
                        <a:solidFill>
                          <a:srgbClr val="5B72B7"/>
                        </a:solidFill>
                        <a:latin typeface="Abel" panose="02000506030000020004" pitchFamily="2" charset="0"/>
                        <a:ea typeface="Abel"/>
                        <a:cs typeface="Abel"/>
                        <a:sym typeface="Abel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 b="1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  <a:sym typeface="Abel"/>
                        </a:rPr>
                        <a:t>Sex</a:t>
                      </a:r>
                      <a:endParaRPr sz="1200" b="1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 b="1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  <a:ea typeface="Abel"/>
                          <a:cs typeface="Abel"/>
                          <a:sym typeface="Abel"/>
                        </a:rPr>
                        <a:t>Y</a:t>
                      </a:r>
                      <a:endParaRPr sz="1200" b="1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800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</a:rPr>
                        <a:t>120k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  <a:ea typeface="Abel"/>
                          <a:cs typeface="Abel"/>
                          <a:sym typeface="Abel"/>
                        </a:rPr>
                        <a:t>5k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  <a:sym typeface="Abel"/>
                        </a:rPr>
                        <a:t>F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  <a:sym typeface="Abel"/>
                        </a:rPr>
                        <a:t>Yes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5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</a:rPr>
                        <a:t>250k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</a:rPr>
                        <a:t>150k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</a:rPr>
                        <a:t>M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</a:rPr>
                        <a:t>No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008501"/>
                  </a:ext>
                </a:extLst>
              </a:tr>
              <a:tr h="55092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</a:rPr>
                        <a:t>...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  <a:ea typeface="Abel"/>
                          <a:cs typeface="Abel"/>
                          <a:sym typeface="Abel"/>
                        </a:rPr>
                        <a:t>…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  <a:ea typeface="Abel"/>
                          <a:cs typeface="Abel"/>
                          <a:sym typeface="Abel"/>
                        </a:rPr>
                        <a:t>…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 dirty="0">
                          <a:solidFill>
                            <a:srgbClr val="5B72B7"/>
                          </a:solidFill>
                          <a:latin typeface="Abel" panose="02000506030000020004" pitchFamily="2" charset="0"/>
                          <a:ea typeface="Abel"/>
                          <a:cs typeface="Abel"/>
                          <a:sym typeface="Abel"/>
                        </a:rPr>
                        <a:t>…</a:t>
                      </a:r>
                      <a:endParaRPr sz="1200" dirty="0">
                        <a:solidFill>
                          <a:srgbClr val="5B72B7"/>
                        </a:solidFill>
                        <a:latin typeface="Abel" panose="02000506030000020004" pitchFamily="2" charset="0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5B72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5B72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60FCFE5-4814-5F86-2ADF-8F44B4DEF66D}"/>
              </a:ext>
            </a:extLst>
          </p:cNvPr>
          <p:cNvSpPr txBox="1"/>
          <p:nvPr/>
        </p:nvSpPr>
        <p:spPr>
          <a:xfrm>
            <a:off x="118817" y="4644495"/>
            <a:ext cx="4263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1600" dirty="0">
                <a:solidFill>
                  <a:srgbClr val="5B72B7"/>
                </a:solidFill>
                <a:latin typeface="Passion One" panose="020B0604020202020204" charset="0"/>
              </a:rPr>
              <a:t>04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4E840CA-A90A-500B-8B28-86214642C400}"/>
              </a:ext>
            </a:extLst>
          </p:cNvPr>
          <p:cNvSpPr/>
          <p:nvPr/>
        </p:nvSpPr>
        <p:spPr>
          <a:xfrm>
            <a:off x="3284936" y="1594158"/>
            <a:ext cx="396815" cy="400266"/>
          </a:xfrm>
          <a:prstGeom prst="ellipse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bel" panose="02000506030000020004" pitchFamily="2" charset="0"/>
              </a:rPr>
              <a:t>h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4E4EFA9-6A2A-FF40-802A-AFAB548C2C85}"/>
              </a:ext>
            </a:extLst>
          </p:cNvPr>
          <p:cNvCxnSpPr>
            <a:cxnSpLocks/>
            <a:stCxn id="4" idx="4"/>
          </p:cNvCxnSpPr>
          <p:nvPr/>
        </p:nvCxnSpPr>
        <p:spPr>
          <a:xfrm>
            <a:off x="3483344" y="1994424"/>
            <a:ext cx="0" cy="207037"/>
          </a:xfrm>
          <a:prstGeom prst="straightConnector1">
            <a:avLst/>
          </a:prstGeom>
          <a:ln>
            <a:solidFill>
              <a:srgbClr val="5B72B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400" fill="hold"/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400" fill="hold"/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400" fill="hold"/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400" fill="hold"/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400" fill="hold"/>
                                        <p:tgtEl>
                                          <p:spTgt spid="1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400" fill="hold"/>
                                        <p:tgtEl>
                                          <p:spTgt spid="1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400" fill="hold"/>
                                        <p:tgtEl>
                                          <p:spTgt spid="1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6" dur="400" fill="hold"/>
                                        <p:tgtEl>
                                          <p:spTgt spid="1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 txBox="1">
            <a:spLocks noGrp="1"/>
          </p:cNvSpPr>
          <p:nvPr>
            <p:ph type="ctrTitle"/>
          </p:nvPr>
        </p:nvSpPr>
        <p:spPr>
          <a:xfrm>
            <a:off x="430950" y="382337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 dirty="0"/>
              <a:t>Proposed Method</a:t>
            </a:r>
            <a:endParaRPr sz="4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3" name="Google Shape;253;p32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-247289" y="2692697"/>
                <a:ext cx="2101967" cy="69421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	    ,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0" lvl="0" indent="0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𝑡𝑟𝑎𝑖𝑛𝑒𝑑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lvl="0" indent="0" algn="l">
                  <a:lnSpc>
                    <a:spcPct val="150000"/>
                  </a:lnSpc>
                </a:pPr>
                <a:r>
                  <a:rPr lang="en-US" dirty="0"/>
                  <a:t>For Prediction model f(X) = Y:  </a:t>
                </a:r>
                <a:endParaRPr dirty="0"/>
              </a:p>
            </p:txBody>
          </p:sp>
        </mc:Choice>
        <mc:Fallback xmlns="">
          <p:sp>
            <p:nvSpPr>
              <p:cNvPr id="253" name="Google Shape;253;p32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-247289" y="2692697"/>
                <a:ext cx="2101967" cy="694217"/>
              </a:xfrm>
              <a:prstGeom prst="rect">
                <a:avLst/>
              </a:prstGeom>
              <a:blipFill>
                <a:blip r:embed="rId4"/>
                <a:stretch>
                  <a:fillRect b="-807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33639854-411A-B075-A603-9821CC5A2422}"/>
              </a:ext>
            </a:extLst>
          </p:cNvPr>
          <p:cNvSpPr txBox="1"/>
          <p:nvPr/>
        </p:nvSpPr>
        <p:spPr>
          <a:xfrm>
            <a:off x="118817" y="4644495"/>
            <a:ext cx="4263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1600" dirty="0">
                <a:solidFill>
                  <a:srgbClr val="5B72B7"/>
                </a:solidFill>
                <a:latin typeface="Passion One" panose="020B0604020202020204" charset="0"/>
              </a:rPr>
              <a:t>05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60C8D4D-9C8A-4E01-27C8-9129C39753A6}"/>
                  </a:ext>
                </a:extLst>
              </p:cNvPr>
              <p:cNvSpPr txBox="1"/>
              <p:nvPr/>
            </p:nvSpPr>
            <p:spPr>
              <a:xfrm>
                <a:off x="1911613" y="805851"/>
                <a:ext cx="5320773" cy="26468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𝐹𝑒𝑎𝑡𝑢𝑟𝑒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𝑆𝑝𝑎𝑐𝑒</m:t>
                      </m:r>
                    </m:oMath>
                  </m:oMathPara>
                </a14:m>
                <a:endParaRPr lang="en-US" sz="13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𝐿𝑎𝑏𝑒𝑙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𝑆𝑝𝑎𝑐𝑒</m:t>
                      </m:r>
                    </m:oMath>
                  </m:oMathPara>
                </a14:m>
                <a:endParaRPr lang="en-US" sz="13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𝑆𝑒𝑛𝑠𝑖𝑡𝑖𝑣𝑒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𝐴𝑡𝑡𝑟𝑖𝑏𝑢𝑡𝑒</m:t>
                      </m:r>
                    </m:oMath>
                  </m:oMathPara>
                </a14:m>
                <a:endParaRPr lang="en-US" sz="13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𝑄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13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300" b="0" i="1" dirty="0">
                  <a:latin typeface="Cambria Math" panose="02040503050406030204" pitchFamily="18" charset="0"/>
                </a:endParaRPr>
              </a:p>
              <a:p>
                <a:endParaRPr lang="en-US" sz="1600" b="1" dirty="0">
                  <a:solidFill>
                    <a:srgbClr val="5B72B7"/>
                  </a:solidFill>
                  <a:latin typeface="Abel" panose="02000506030000020004" pitchFamily="2" charset="0"/>
                </a:endParaRPr>
              </a:p>
              <a:p>
                <a:r>
                  <a:rPr lang="en-US" sz="1600" b="1" dirty="0">
                    <a:solidFill>
                      <a:srgbClr val="5B72B7"/>
                    </a:solidFill>
                    <a:latin typeface="Abel" panose="02000506030000020004" pitchFamily="2" charset="0"/>
                  </a:rPr>
                  <a:t>For prediction model f(x) = y : </a:t>
                </a:r>
              </a:p>
              <a:p>
                <a:pPr>
                  <a:lnSpc>
                    <a:spcPct val="150000"/>
                  </a:lnSpc>
                </a:pPr>
                <a:endParaRPr lang="en-US" sz="1600" b="1" dirty="0">
                  <a:solidFill>
                    <a:srgbClr val="5B72B7"/>
                  </a:solidFill>
                  <a:latin typeface="Abel" panose="02000506030000020004" pitchFamily="2" charset="0"/>
                </a:endParaRPr>
              </a:p>
              <a:p>
                <a:pPr>
                  <a:lnSpc>
                    <a:spcPct val="150000"/>
                  </a:lnSpc>
                </a:pPr>
                <a:br>
                  <a:rPr lang="en-US" b="0" dirty="0"/>
                </a:br>
                <a:endParaRPr lang="en-US" dirty="0"/>
              </a:p>
              <a:p>
                <a:r>
                  <a:rPr lang="en-US" sz="1600" b="1" dirty="0">
                    <a:solidFill>
                      <a:srgbClr val="5B72B7"/>
                    </a:solidFill>
                    <a:latin typeface="Abel" panose="02000506030000020004" pitchFamily="2" charset="0"/>
                  </a:rPr>
                  <a:t>We don’t have  P(X,Y,A) . Instead we have: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60C8D4D-9C8A-4E01-27C8-9129C39753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1613" y="805851"/>
                <a:ext cx="5320773" cy="2646878"/>
              </a:xfrm>
              <a:prstGeom prst="rect">
                <a:avLst/>
              </a:prstGeom>
              <a:blipFill>
                <a:blip r:embed="rId5"/>
                <a:stretch>
                  <a:fillRect l="-688" b="-2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D55AF156-78BD-50EC-3050-30FAA5A141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5483" y="2252602"/>
            <a:ext cx="3348350" cy="6099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1145E7-F940-BAFD-5D35-FD17CBF36B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3977" y="1889113"/>
            <a:ext cx="1639860" cy="27331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B7800C0-95D7-3AC1-70F4-C34ACFA1FD6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25483" y="3490125"/>
            <a:ext cx="5117457" cy="9969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4326CAE-6C84-5D82-C0F2-2649D3CEAA1C}"/>
                  </a:ext>
                </a:extLst>
              </p:cNvPr>
              <p:cNvSpPr txBox="1"/>
              <p:nvPr/>
            </p:nvSpPr>
            <p:spPr>
              <a:xfrm>
                <a:off x="2719330" y="3672026"/>
                <a:ext cx="3598429" cy="57676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d>
                        <m:dPr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 , </m:t>
                      </m:r>
                      <m:r>
                        <a:rPr lang="en-US" b="0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b="0" i="1" smtClean="0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=1)</m:t>
                      </m:r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d>
                        <m:dPr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 , </m:t>
                      </m:r>
                      <m:r>
                        <a:rPr lang="en-US" b="0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b="0" i="1" smtClean="0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4326CAE-6C84-5D82-C0F2-2649D3CEAA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9330" y="3672026"/>
                <a:ext cx="3598429" cy="57676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Arrow: Down 23">
            <a:extLst>
              <a:ext uri="{FF2B5EF4-FFF2-40B4-BE49-F238E27FC236}">
                <a16:creationId xmlns:a16="http://schemas.microsoft.com/office/drawing/2014/main" id="{8E844EA2-BAAC-F92B-1783-2212018A1482}"/>
              </a:ext>
            </a:extLst>
          </p:cNvPr>
          <p:cNvSpPr/>
          <p:nvPr/>
        </p:nvSpPr>
        <p:spPr>
          <a:xfrm rot="5400000">
            <a:off x="5717603" y="2348216"/>
            <a:ext cx="351874" cy="395968"/>
          </a:xfrm>
          <a:prstGeom prst="down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DC7D0E26-DBCF-35D8-D083-EF87BE1E4D8C}"/>
              </a:ext>
            </a:extLst>
          </p:cNvPr>
          <p:cNvSpPr/>
          <p:nvPr/>
        </p:nvSpPr>
        <p:spPr>
          <a:xfrm rot="5400000">
            <a:off x="7452941" y="3586485"/>
            <a:ext cx="351874" cy="395968"/>
          </a:xfrm>
          <a:prstGeom prst="down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4" grpId="0" animBg="1"/>
      <p:bldP spid="24" grpId="1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8"/>
          <p:cNvSpPr txBox="1">
            <a:spLocks noGrp="1"/>
          </p:cNvSpPr>
          <p:nvPr>
            <p:ph type="ctrTitle"/>
          </p:nvPr>
        </p:nvSpPr>
        <p:spPr>
          <a:xfrm>
            <a:off x="519698" y="265409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" sz="4800" dirty="0"/>
              <a:t>Results Q1</a:t>
            </a:r>
            <a:endParaRPr sz="4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87B1C8-F3DC-5D90-F76F-A0CA5B1E9C4B}"/>
              </a:ext>
            </a:extLst>
          </p:cNvPr>
          <p:cNvSpPr txBox="1"/>
          <p:nvPr/>
        </p:nvSpPr>
        <p:spPr>
          <a:xfrm>
            <a:off x="176272" y="4614975"/>
            <a:ext cx="4094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1400" dirty="0">
                <a:solidFill>
                  <a:schemeClr val="bg1"/>
                </a:solidFill>
                <a:latin typeface="Passion One" panose="020B0604020202020204" charset="0"/>
              </a:rPr>
              <a:t>06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19B15D-444B-7EE9-A176-F0AC5903FAAE}"/>
              </a:ext>
            </a:extLst>
          </p:cNvPr>
          <p:cNvSpPr txBox="1"/>
          <p:nvPr/>
        </p:nvSpPr>
        <p:spPr>
          <a:xfrm>
            <a:off x="1453243" y="974227"/>
            <a:ext cx="6809013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Abel" panose="02000506030000020004" pitchFamily="2" charset="0"/>
              </a:rPr>
              <a:t>Answering Q1: What is considered a good sensitive attribute classifier h?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733DFC-237C-79D8-D6FA-6B4F2AA75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993" y="1592377"/>
            <a:ext cx="4822074" cy="1880951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6444D3F-9D6A-4B9C-DF2D-49E2391A6FE9}"/>
              </a:ext>
            </a:extLst>
          </p:cNvPr>
          <p:cNvSpPr/>
          <p:nvPr/>
        </p:nvSpPr>
        <p:spPr>
          <a:xfrm>
            <a:off x="2149993" y="2321419"/>
            <a:ext cx="4822074" cy="243377"/>
          </a:xfrm>
          <a:prstGeom prst="roundRect">
            <a:avLst/>
          </a:prstGeom>
          <a:noFill/>
          <a:ln w="28575" cap="flat" cmpd="sng" algn="ctr">
            <a:solidFill>
              <a:srgbClr val="F1708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63D929D-1A97-56DA-5DF8-F2AC7413CEF6}"/>
              </a:ext>
            </a:extLst>
          </p:cNvPr>
          <p:cNvSpPr/>
          <p:nvPr/>
        </p:nvSpPr>
        <p:spPr>
          <a:xfrm rot="10800000">
            <a:off x="7155267" y="2338512"/>
            <a:ext cx="351157" cy="226284"/>
          </a:xfrm>
          <a:prstGeom prst="rightArrow">
            <a:avLst/>
          </a:prstGeom>
          <a:solidFill>
            <a:srgbClr val="F17080"/>
          </a:solidFill>
          <a:ln>
            <a:solidFill>
              <a:srgbClr val="F1708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33EB02-C42F-5232-DD39-58DD251B85E3}"/>
              </a:ext>
            </a:extLst>
          </p:cNvPr>
          <p:cNvSpPr txBox="1"/>
          <p:nvPr/>
        </p:nvSpPr>
        <p:spPr>
          <a:xfrm>
            <a:off x="1363702" y="3929081"/>
            <a:ext cx="6416596" cy="369332"/>
          </a:xfrm>
          <a:prstGeom prst="rect">
            <a:avLst/>
          </a:prstGeom>
          <a:solidFill>
            <a:srgbClr val="F1708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Abel" panose="02000506030000020004" pitchFamily="2" charset="0"/>
              </a:rPr>
              <a:t>Test Accuracy is not correlated with effectiveness for bias estimation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AB439D-0FA2-D5C7-5C17-CD2580C5E291}"/>
              </a:ext>
            </a:extLst>
          </p:cNvPr>
          <p:cNvSpPr txBox="1"/>
          <p:nvPr/>
        </p:nvSpPr>
        <p:spPr>
          <a:xfrm>
            <a:off x="3814056" y="1557889"/>
            <a:ext cx="4658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Light SemiCondensed" panose="020B0502040204020203" pitchFamily="34" charset="0"/>
              </a:rPr>
              <a:t>(h)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283A74-AFCF-77C5-0B4F-4119E14150B4}"/>
              </a:ext>
            </a:extLst>
          </p:cNvPr>
          <p:cNvSpPr txBox="1"/>
          <p:nvPr/>
        </p:nvSpPr>
        <p:spPr>
          <a:xfrm>
            <a:off x="7155267" y="1592377"/>
            <a:ext cx="1613176" cy="30777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17080"/>
                </a:solidFill>
                <a:latin typeface="Abel" panose="02000506030000020004" pitchFamily="2" charset="0"/>
              </a:rPr>
              <a:t>Actual Bias</a:t>
            </a:r>
            <a:r>
              <a:rPr lang="en-US" b="1" dirty="0">
                <a:solidFill>
                  <a:srgbClr val="5B72B7"/>
                </a:solidFill>
                <a:latin typeface="Abel" panose="02000506030000020004" pitchFamily="2" charset="0"/>
              </a:rPr>
              <a:t>: 0.1149</a:t>
            </a:r>
          </a:p>
        </p:txBody>
      </p:sp>
    </p:spTree>
    <p:extLst>
      <p:ext uri="{BB962C8B-B14F-4D97-AF65-F5344CB8AC3E}">
        <p14:creationId xmlns:p14="http://schemas.microsoft.com/office/powerpoint/2010/main" val="344348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3"/>
          <p:cNvSpPr txBox="1">
            <a:spLocks noGrp="1"/>
          </p:cNvSpPr>
          <p:nvPr>
            <p:ph type="subTitle" idx="4294967295"/>
          </p:nvPr>
        </p:nvSpPr>
        <p:spPr>
          <a:xfrm>
            <a:off x="2482612" y="2457192"/>
            <a:ext cx="1999200" cy="847812"/>
          </a:xfrm>
          <a:prstGeom prst="rect">
            <a:avLst/>
          </a:prstGeom>
          <a:ln>
            <a:solidFill>
              <a:srgbClr val="F1708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0000" rIns="91425" bIns="72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b="1" dirty="0">
                <a:solidFill>
                  <a:srgbClr val="F17080"/>
                </a:solidFill>
              </a:rPr>
              <a:t>If the assumption holds: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5B72B7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9" name="Google Shape;259;p33"/>
              <p:cNvSpPr txBox="1">
                <a:spLocks noGrp="1"/>
              </p:cNvSpPr>
              <p:nvPr>
                <p:ph type="subTitle" idx="4294967295"/>
              </p:nvPr>
            </p:nvSpPr>
            <p:spPr>
              <a:xfrm>
                <a:off x="2469839" y="1585374"/>
                <a:ext cx="1999200" cy="679995"/>
              </a:xfrm>
              <a:prstGeom prst="rect">
                <a:avLst/>
              </a:prstGeom>
              <a:ln>
                <a:solidFill>
                  <a:srgbClr val="5B72B7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0" rIns="91425" bIns="0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5B72B7"/>
                          </a:solidFill>
                          <a:latin typeface="Cambria Math" panose="02040503050406030204" pitchFamily="18" charset="0"/>
                        </a:rPr>
                        <m:t>𝐷𝑖𝑠𝑡𝑜𝑟𝑡𝑖𝑜𝑛</m:t>
                      </m:r>
                      <m:r>
                        <a:rPr lang="en-US" b="0" i="1" smtClean="0">
                          <a:solidFill>
                            <a:srgbClr val="5B72B7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rgbClr val="5B72B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r>
                        <a:rPr lang="en-US" b="0" i="1" smtClean="0">
                          <a:solidFill>
                            <a:srgbClr val="5B72B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5B72B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5B72B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solidFill>
                                    <a:srgbClr val="5B72B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solidFill>
                                    <a:srgbClr val="5B72B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e>
                          </m:acc>
                          <m:r>
                            <a:rPr lang="en-US" b="0" i="1" smtClean="0">
                              <a:solidFill>
                                <a:srgbClr val="5B72B7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solidFill>
                                    <a:srgbClr val="5B72B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solidFill>
                                    <a:srgbClr val="5B72B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</m:acc>
                          <m:r>
                            <a:rPr lang="en-US" b="0" i="1" smtClean="0">
                              <a:solidFill>
                                <a:srgbClr val="5B72B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rgbClr val="5B72B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solidFill>
                                <a:srgbClr val="5B72B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b="0" i="1" smtClean="0">
                              <a:solidFill>
                                <a:srgbClr val="5B72B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 </m:t>
                          </m:r>
                          <m:r>
                            <a:rPr lang="en-US" b="0" i="1" smtClean="0">
                              <a:solidFill>
                                <a:srgbClr val="5B72B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b="0" i="1" smtClean="0">
                              <a:solidFill>
                                <a:srgbClr val="5B72B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dirty="0">
                  <a:solidFill>
                    <a:srgbClr val="5B72B7"/>
                  </a:solidFill>
                </a:endParaRPr>
              </a:p>
            </p:txBody>
          </p:sp>
        </mc:Choice>
        <mc:Fallback xmlns="">
          <p:sp>
            <p:nvSpPr>
              <p:cNvPr id="259" name="Google Shape;259;p33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2469839" y="1585374"/>
                <a:ext cx="1999200" cy="67999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rgbClr val="5B72B7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1" name="Google Shape;261;p33"/>
          <p:cNvSpPr/>
          <p:nvPr/>
        </p:nvSpPr>
        <p:spPr>
          <a:xfrm>
            <a:off x="2135343" y="1757626"/>
            <a:ext cx="242969" cy="355428"/>
          </a:xfrm>
          <a:custGeom>
            <a:avLst/>
            <a:gdLst/>
            <a:ahLst/>
            <a:cxnLst/>
            <a:rect l="l" t="t" r="r" b="b"/>
            <a:pathLst>
              <a:path w="142713" h="208768" extrusionOk="0">
                <a:moveTo>
                  <a:pt x="50953" y="37317"/>
                </a:moveTo>
                <a:cubicBezTo>
                  <a:pt x="54313" y="37317"/>
                  <a:pt x="57086" y="40057"/>
                  <a:pt x="57086" y="43417"/>
                </a:cubicBezTo>
                <a:cubicBezTo>
                  <a:pt x="57086" y="46810"/>
                  <a:pt x="54313" y="49550"/>
                  <a:pt x="50953" y="49550"/>
                </a:cubicBezTo>
                <a:cubicBezTo>
                  <a:pt x="47593" y="49550"/>
                  <a:pt x="44853" y="46810"/>
                  <a:pt x="44853" y="43417"/>
                </a:cubicBezTo>
                <a:cubicBezTo>
                  <a:pt x="44853" y="40057"/>
                  <a:pt x="47593" y="37317"/>
                  <a:pt x="50953" y="37317"/>
                </a:cubicBezTo>
                <a:close/>
                <a:moveTo>
                  <a:pt x="71341" y="37317"/>
                </a:moveTo>
                <a:cubicBezTo>
                  <a:pt x="74700" y="37317"/>
                  <a:pt x="77473" y="40057"/>
                  <a:pt x="77473" y="43417"/>
                </a:cubicBezTo>
                <a:cubicBezTo>
                  <a:pt x="77473" y="46810"/>
                  <a:pt x="74700" y="49550"/>
                  <a:pt x="71341" y="49550"/>
                </a:cubicBezTo>
                <a:cubicBezTo>
                  <a:pt x="67981" y="49550"/>
                  <a:pt x="65241" y="46810"/>
                  <a:pt x="65241" y="43417"/>
                </a:cubicBezTo>
                <a:cubicBezTo>
                  <a:pt x="65241" y="40057"/>
                  <a:pt x="67981" y="37317"/>
                  <a:pt x="71341" y="37317"/>
                </a:cubicBezTo>
                <a:close/>
                <a:moveTo>
                  <a:pt x="91728" y="37317"/>
                </a:moveTo>
                <a:cubicBezTo>
                  <a:pt x="95088" y="37317"/>
                  <a:pt x="97861" y="40057"/>
                  <a:pt x="97861" y="43417"/>
                </a:cubicBezTo>
                <a:cubicBezTo>
                  <a:pt x="97861" y="46810"/>
                  <a:pt x="95088" y="49550"/>
                  <a:pt x="91728" y="49550"/>
                </a:cubicBezTo>
                <a:cubicBezTo>
                  <a:pt x="88368" y="49550"/>
                  <a:pt x="85628" y="46810"/>
                  <a:pt x="85628" y="43417"/>
                </a:cubicBezTo>
                <a:cubicBezTo>
                  <a:pt x="85628" y="40057"/>
                  <a:pt x="88368" y="37317"/>
                  <a:pt x="91728" y="37317"/>
                </a:cubicBezTo>
                <a:close/>
                <a:moveTo>
                  <a:pt x="112115" y="37317"/>
                </a:moveTo>
                <a:cubicBezTo>
                  <a:pt x="115475" y="37317"/>
                  <a:pt x="118248" y="40057"/>
                  <a:pt x="118248" y="43417"/>
                </a:cubicBezTo>
                <a:cubicBezTo>
                  <a:pt x="118248" y="46810"/>
                  <a:pt x="115475" y="49550"/>
                  <a:pt x="112115" y="49550"/>
                </a:cubicBezTo>
                <a:cubicBezTo>
                  <a:pt x="108756" y="49550"/>
                  <a:pt x="106015" y="46810"/>
                  <a:pt x="106015" y="43417"/>
                </a:cubicBezTo>
                <a:cubicBezTo>
                  <a:pt x="106015" y="40057"/>
                  <a:pt x="108756" y="37317"/>
                  <a:pt x="112115" y="37317"/>
                </a:cubicBezTo>
                <a:close/>
                <a:moveTo>
                  <a:pt x="37285" y="47495"/>
                </a:moveTo>
                <a:cubicBezTo>
                  <a:pt x="39047" y="53399"/>
                  <a:pt x="44494" y="57705"/>
                  <a:pt x="50953" y="57705"/>
                </a:cubicBezTo>
                <a:cubicBezTo>
                  <a:pt x="54933" y="57705"/>
                  <a:pt x="58554" y="56041"/>
                  <a:pt x="61163" y="53399"/>
                </a:cubicBezTo>
                <a:cubicBezTo>
                  <a:pt x="63740" y="56041"/>
                  <a:pt x="67361" y="57705"/>
                  <a:pt x="71341" y="57705"/>
                </a:cubicBezTo>
                <a:cubicBezTo>
                  <a:pt x="75320" y="57705"/>
                  <a:pt x="78941" y="56041"/>
                  <a:pt x="81551" y="53399"/>
                </a:cubicBezTo>
                <a:cubicBezTo>
                  <a:pt x="84128" y="56041"/>
                  <a:pt x="87748" y="57705"/>
                  <a:pt x="91728" y="57705"/>
                </a:cubicBezTo>
                <a:cubicBezTo>
                  <a:pt x="95708" y="57705"/>
                  <a:pt x="99328" y="56041"/>
                  <a:pt x="101938" y="53399"/>
                </a:cubicBezTo>
                <a:cubicBezTo>
                  <a:pt x="104515" y="56041"/>
                  <a:pt x="108136" y="57705"/>
                  <a:pt x="112115" y="57705"/>
                </a:cubicBezTo>
                <a:cubicBezTo>
                  <a:pt x="114301" y="57705"/>
                  <a:pt x="116389" y="57215"/>
                  <a:pt x="118248" y="56302"/>
                </a:cubicBezTo>
                <a:lnTo>
                  <a:pt x="118248" y="71307"/>
                </a:lnTo>
                <a:cubicBezTo>
                  <a:pt x="116389" y="70426"/>
                  <a:pt x="114301" y="69937"/>
                  <a:pt x="112115" y="69937"/>
                </a:cubicBezTo>
                <a:cubicBezTo>
                  <a:pt x="108136" y="69937"/>
                  <a:pt x="104515" y="71568"/>
                  <a:pt x="101938" y="74210"/>
                </a:cubicBezTo>
                <a:cubicBezTo>
                  <a:pt x="99328" y="71568"/>
                  <a:pt x="95708" y="69937"/>
                  <a:pt x="91728" y="69937"/>
                </a:cubicBezTo>
                <a:cubicBezTo>
                  <a:pt x="87748" y="69937"/>
                  <a:pt x="84128" y="71568"/>
                  <a:pt x="81551" y="74210"/>
                </a:cubicBezTo>
                <a:cubicBezTo>
                  <a:pt x="78941" y="71568"/>
                  <a:pt x="75320" y="69937"/>
                  <a:pt x="71341" y="69937"/>
                </a:cubicBezTo>
                <a:cubicBezTo>
                  <a:pt x="64882" y="69937"/>
                  <a:pt x="59434" y="74243"/>
                  <a:pt x="57673" y="80114"/>
                </a:cubicBezTo>
                <a:lnTo>
                  <a:pt x="44233" y="80114"/>
                </a:lnTo>
                <a:cubicBezTo>
                  <a:pt x="42472" y="74243"/>
                  <a:pt x="37024" y="69937"/>
                  <a:pt x="30566" y="69937"/>
                </a:cubicBezTo>
                <a:cubicBezTo>
                  <a:pt x="28380" y="69937"/>
                  <a:pt x="26293" y="70426"/>
                  <a:pt x="24466" y="71307"/>
                </a:cubicBezTo>
                <a:lnTo>
                  <a:pt x="24466" y="47495"/>
                </a:lnTo>
                <a:close/>
                <a:moveTo>
                  <a:pt x="30566" y="78092"/>
                </a:moveTo>
                <a:cubicBezTo>
                  <a:pt x="33926" y="78092"/>
                  <a:pt x="36698" y="80832"/>
                  <a:pt x="36698" y="84192"/>
                </a:cubicBezTo>
                <a:cubicBezTo>
                  <a:pt x="36698" y="87584"/>
                  <a:pt x="33926" y="90324"/>
                  <a:pt x="30566" y="90324"/>
                </a:cubicBezTo>
                <a:cubicBezTo>
                  <a:pt x="27206" y="90324"/>
                  <a:pt x="24466" y="87584"/>
                  <a:pt x="24466" y="84192"/>
                </a:cubicBezTo>
                <a:cubicBezTo>
                  <a:pt x="24466" y="80832"/>
                  <a:pt x="27206" y="78092"/>
                  <a:pt x="30566" y="78092"/>
                </a:cubicBezTo>
                <a:close/>
                <a:moveTo>
                  <a:pt x="71341" y="78092"/>
                </a:moveTo>
                <a:cubicBezTo>
                  <a:pt x="74700" y="78092"/>
                  <a:pt x="77473" y="80832"/>
                  <a:pt x="77473" y="84192"/>
                </a:cubicBezTo>
                <a:cubicBezTo>
                  <a:pt x="77473" y="87584"/>
                  <a:pt x="74700" y="90324"/>
                  <a:pt x="71341" y="90324"/>
                </a:cubicBezTo>
                <a:cubicBezTo>
                  <a:pt x="67981" y="90324"/>
                  <a:pt x="65241" y="87584"/>
                  <a:pt x="65241" y="84192"/>
                </a:cubicBezTo>
                <a:cubicBezTo>
                  <a:pt x="65241" y="80832"/>
                  <a:pt x="67981" y="78092"/>
                  <a:pt x="71341" y="78092"/>
                </a:cubicBezTo>
                <a:close/>
                <a:moveTo>
                  <a:pt x="91728" y="78092"/>
                </a:moveTo>
                <a:cubicBezTo>
                  <a:pt x="95088" y="78092"/>
                  <a:pt x="97861" y="80832"/>
                  <a:pt x="97861" y="84192"/>
                </a:cubicBezTo>
                <a:cubicBezTo>
                  <a:pt x="97861" y="87584"/>
                  <a:pt x="95088" y="90324"/>
                  <a:pt x="91728" y="90324"/>
                </a:cubicBezTo>
                <a:cubicBezTo>
                  <a:pt x="88368" y="90324"/>
                  <a:pt x="85628" y="87584"/>
                  <a:pt x="85628" y="84192"/>
                </a:cubicBezTo>
                <a:cubicBezTo>
                  <a:pt x="85628" y="80832"/>
                  <a:pt x="88368" y="78092"/>
                  <a:pt x="91728" y="78092"/>
                </a:cubicBezTo>
                <a:close/>
                <a:moveTo>
                  <a:pt x="112115" y="78092"/>
                </a:moveTo>
                <a:cubicBezTo>
                  <a:pt x="115475" y="78092"/>
                  <a:pt x="118248" y="80832"/>
                  <a:pt x="118248" y="84192"/>
                </a:cubicBezTo>
                <a:cubicBezTo>
                  <a:pt x="118248" y="87584"/>
                  <a:pt x="115475" y="90324"/>
                  <a:pt x="112115" y="90324"/>
                </a:cubicBezTo>
                <a:cubicBezTo>
                  <a:pt x="108756" y="90324"/>
                  <a:pt x="106015" y="87584"/>
                  <a:pt x="106015" y="84192"/>
                </a:cubicBezTo>
                <a:cubicBezTo>
                  <a:pt x="106015" y="80832"/>
                  <a:pt x="108756" y="78092"/>
                  <a:pt x="112115" y="78092"/>
                </a:cubicBezTo>
                <a:close/>
                <a:moveTo>
                  <a:pt x="57673" y="88269"/>
                </a:moveTo>
                <a:cubicBezTo>
                  <a:pt x="59434" y="94174"/>
                  <a:pt x="64882" y="98479"/>
                  <a:pt x="71341" y="98479"/>
                </a:cubicBezTo>
                <a:cubicBezTo>
                  <a:pt x="75320" y="98479"/>
                  <a:pt x="78941" y="96816"/>
                  <a:pt x="81551" y="94174"/>
                </a:cubicBezTo>
                <a:cubicBezTo>
                  <a:pt x="84128" y="96816"/>
                  <a:pt x="87748" y="98479"/>
                  <a:pt x="91728" y="98479"/>
                </a:cubicBezTo>
                <a:cubicBezTo>
                  <a:pt x="95708" y="98479"/>
                  <a:pt x="99328" y="96816"/>
                  <a:pt x="101938" y="94174"/>
                </a:cubicBezTo>
                <a:cubicBezTo>
                  <a:pt x="104515" y="96816"/>
                  <a:pt x="108136" y="98479"/>
                  <a:pt x="112115" y="98479"/>
                </a:cubicBezTo>
                <a:cubicBezTo>
                  <a:pt x="114301" y="98479"/>
                  <a:pt x="116389" y="97990"/>
                  <a:pt x="118248" y="97077"/>
                </a:cubicBezTo>
                <a:lnTo>
                  <a:pt x="118248" y="112082"/>
                </a:lnTo>
                <a:cubicBezTo>
                  <a:pt x="116389" y="111201"/>
                  <a:pt x="114301" y="110712"/>
                  <a:pt x="112115" y="110712"/>
                </a:cubicBezTo>
                <a:cubicBezTo>
                  <a:pt x="108136" y="110712"/>
                  <a:pt x="104515" y="112343"/>
                  <a:pt x="101938" y="114985"/>
                </a:cubicBezTo>
                <a:cubicBezTo>
                  <a:pt x="99328" y="112343"/>
                  <a:pt x="95708" y="110712"/>
                  <a:pt x="91728" y="110712"/>
                </a:cubicBezTo>
                <a:cubicBezTo>
                  <a:pt x="85269" y="110712"/>
                  <a:pt x="79822" y="115018"/>
                  <a:pt x="78060" y="120889"/>
                </a:cubicBezTo>
                <a:lnTo>
                  <a:pt x="64621" y="120889"/>
                </a:lnTo>
                <a:cubicBezTo>
                  <a:pt x="62859" y="115018"/>
                  <a:pt x="57412" y="110712"/>
                  <a:pt x="50953" y="110712"/>
                </a:cubicBezTo>
                <a:cubicBezTo>
                  <a:pt x="46974" y="110712"/>
                  <a:pt x="43353" y="112343"/>
                  <a:pt x="40776" y="114985"/>
                </a:cubicBezTo>
                <a:cubicBezTo>
                  <a:pt x="38166" y="112343"/>
                  <a:pt x="34545" y="110712"/>
                  <a:pt x="30566" y="110712"/>
                </a:cubicBezTo>
                <a:cubicBezTo>
                  <a:pt x="28380" y="110712"/>
                  <a:pt x="26293" y="111201"/>
                  <a:pt x="24466" y="112082"/>
                </a:cubicBezTo>
                <a:lnTo>
                  <a:pt x="24466" y="97077"/>
                </a:lnTo>
                <a:cubicBezTo>
                  <a:pt x="26293" y="97990"/>
                  <a:pt x="28380" y="98479"/>
                  <a:pt x="30566" y="98479"/>
                </a:cubicBezTo>
                <a:cubicBezTo>
                  <a:pt x="37024" y="98479"/>
                  <a:pt x="42472" y="94174"/>
                  <a:pt x="44233" y="88269"/>
                </a:cubicBezTo>
                <a:close/>
                <a:moveTo>
                  <a:pt x="30566" y="118867"/>
                </a:moveTo>
                <a:cubicBezTo>
                  <a:pt x="33926" y="118867"/>
                  <a:pt x="36698" y="121607"/>
                  <a:pt x="36698" y="124967"/>
                </a:cubicBezTo>
                <a:cubicBezTo>
                  <a:pt x="36698" y="128359"/>
                  <a:pt x="33926" y="131099"/>
                  <a:pt x="30566" y="131099"/>
                </a:cubicBezTo>
                <a:cubicBezTo>
                  <a:pt x="27206" y="131099"/>
                  <a:pt x="24466" y="128359"/>
                  <a:pt x="24466" y="124967"/>
                </a:cubicBezTo>
                <a:cubicBezTo>
                  <a:pt x="24466" y="121607"/>
                  <a:pt x="27206" y="118867"/>
                  <a:pt x="30566" y="118867"/>
                </a:cubicBezTo>
                <a:close/>
                <a:moveTo>
                  <a:pt x="50953" y="118867"/>
                </a:moveTo>
                <a:cubicBezTo>
                  <a:pt x="54313" y="118867"/>
                  <a:pt x="57086" y="121607"/>
                  <a:pt x="57086" y="124967"/>
                </a:cubicBezTo>
                <a:cubicBezTo>
                  <a:pt x="57086" y="128359"/>
                  <a:pt x="54313" y="131099"/>
                  <a:pt x="50953" y="131099"/>
                </a:cubicBezTo>
                <a:cubicBezTo>
                  <a:pt x="47593" y="131099"/>
                  <a:pt x="44853" y="128359"/>
                  <a:pt x="44853" y="124967"/>
                </a:cubicBezTo>
                <a:cubicBezTo>
                  <a:pt x="44853" y="121607"/>
                  <a:pt x="47593" y="118867"/>
                  <a:pt x="50953" y="118867"/>
                </a:cubicBezTo>
                <a:close/>
                <a:moveTo>
                  <a:pt x="91728" y="118867"/>
                </a:moveTo>
                <a:cubicBezTo>
                  <a:pt x="95088" y="118867"/>
                  <a:pt x="97861" y="121607"/>
                  <a:pt x="97861" y="124967"/>
                </a:cubicBezTo>
                <a:cubicBezTo>
                  <a:pt x="97861" y="128359"/>
                  <a:pt x="95088" y="131099"/>
                  <a:pt x="91728" y="131099"/>
                </a:cubicBezTo>
                <a:cubicBezTo>
                  <a:pt x="88368" y="131099"/>
                  <a:pt x="85628" y="128359"/>
                  <a:pt x="85628" y="124967"/>
                </a:cubicBezTo>
                <a:cubicBezTo>
                  <a:pt x="85628" y="121607"/>
                  <a:pt x="88368" y="118867"/>
                  <a:pt x="91728" y="118867"/>
                </a:cubicBezTo>
                <a:close/>
                <a:moveTo>
                  <a:pt x="112115" y="118867"/>
                </a:moveTo>
                <a:cubicBezTo>
                  <a:pt x="115475" y="118867"/>
                  <a:pt x="118248" y="121607"/>
                  <a:pt x="118248" y="124967"/>
                </a:cubicBezTo>
                <a:cubicBezTo>
                  <a:pt x="118248" y="128359"/>
                  <a:pt x="115475" y="131099"/>
                  <a:pt x="112115" y="131099"/>
                </a:cubicBezTo>
                <a:cubicBezTo>
                  <a:pt x="108756" y="131099"/>
                  <a:pt x="106015" y="128359"/>
                  <a:pt x="106015" y="124967"/>
                </a:cubicBezTo>
                <a:cubicBezTo>
                  <a:pt x="106015" y="121607"/>
                  <a:pt x="108756" y="118867"/>
                  <a:pt x="112115" y="118867"/>
                </a:cubicBezTo>
                <a:close/>
                <a:moveTo>
                  <a:pt x="78060" y="129044"/>
                </a:moveTo>
                <a:cubicBezTo>
                  <a:pt x="79822" y="134948"/>
                  <a:pt x="85269" y="139254"/>
                  <a:pt x="91728" y="139254"/>
                </a:cubicBezTo>
                <a:cubicBezTo>
                  <a:pt x="95708" y="139254"/>
                  <a:pt x="99328" y="137591"/>
                  <a:pt x="101938" y="134948"/>
                </a:cubicBezTo>
                <a:cubicBezTo>
                  <a:pt x="104515" y="137591"/>
                  <a:pt x="108136" y="139254"/>
                  <a:pt x="112115" y="139254"/>
                </a:cubicBezTo>
                <a:cubicBezTo>
                  <a:pt x="114301" y="139254"/>
                  <a:pt x="116389" y="138765"/>
                  <a:pt x="118248" y="137852"/>
                </a:cubicBezTo>
                <a:lnTo>
                  <a:pt x="118248" y="161273"/>
                </a:lnTo>
                <a:lnTo>
                  <a:pt x="105396" y="161273"/>
                </a:lnTo>
                <a:cubicBezTo>
                  <a:pt x="103634" y="155368"/>
                  <a:pt x="98187" y="151063"/>
                  <a:pt x="91728" y="151063"/>
                </a:cubicBezTo>
                <a:cubicBezTo>
                  <a:pt x="87748" y="151063"/>
                  <a:pt x="84128" y="152726"/>
                  <a:pt x="81551" y="155368"/>
                </a:cubicBezTo>
                <a:cubicBezTo>
                  <a:pt x="78941" y="152726"/>
                  <a:pt x="75320" y="151063"/>
                  <a:pt x="71341" y="151063"/>
                </a:cubicBezTo>
                <a:cubicBezTo>
                  <a:pt x="67361" y="151063"/>
                  <a:pt x="63740" y="152726"/>
                  <a:pt x="61163" y="155368"/>
                </a:cubicBezTo>
                <a:cubicBezTo>
                  <a:pt x="58554" y="152726"/>
                  <a:pt x="54933" y="151063"/>
                  <a:pt x="50953" y="151063"/>
                </a:cubicBezTo>
                <a:cubicBezTo>
                  <a:pt x="46974" y="151063"/>
                  <a:pt x="43353" y="152726"/>
                  <a:pt x="40776" y="155368"/>
                </a:cubicBezTo>
                <a:cubicBezTo>
                  <a:pt x="38166" y="152726"/>
                  <a:pt x="34545" y="151063"/>
                  <a:pt x="30566" y="151063"/>
                </a:cubicBezTo>
                <a:cubicBezTo>
                  <a:pt x="28380" y="151063"/>
                  <a:pt x="26293" y="151552"/>
                  <a:pt x="24466" y="152465"/>
                </a:cubicBezTo>
                <a:lnTo>
                  <a:pt x="24466" y="137852"/>
                </a:lnTo>
                <a:cubicBezTo>
                  <a:pt x="26293" y="138765"/>
                  <a:pt x="28380" y="139254"/>
                  <a:pt x="30566" y="139254"/>
                </a:cubicBezTo>
                <a:cubicBezTo>
                  <a:pt x="34545" y="139254"/>
                  <a:pt x="38166" y="137591"/>
                  <a:pt x="40776" y="134948"/>
                </a:cubicBezTo>
                <a:cubicBezTo>
                  <a:pt x="43353" y="137591"/>
                  <a:pt x="46974" y="139254"/>
                  <a:pt x="50953" y="139254"/>
                </a:cubicBezTo>
                <a:cubicBezTo>
                  <a:pt x="57412" y="139254"/>
                  <a:pt x="62859" y="134948"/>
                  <a:pt x="64621" y="129044"/>
                </a:cubicBezTo>
                <a:close/>
                <a:moveTo>
                  <a:pt x="30566" y="159218"/>
                </a:moveTo>
                <a:cubicBezTo>
                  <a:pt x="33926" y="159218"/>
                  <a:pt x="36698" y="161958"/>
                  <a:pt x="36698" y="165350"/>
                </a:cubicBezTo>
                <a:cubicBezTo>
                  <a:pt x="36698" y="168710"/>
                  <a:pt x="33926" y="171450"/>
                  <a:pt x="30566" y="171450"/>
                </a:cubicBezTo>
                <a:cubicBezTo>
                  <a:pt x="27206" y="171450"/>
                  <a:pt x="24466" y="168710"/>
                  <a:pt x="24466" y="165350"/>
                </a:cubicBezTo>
                <a:cubicBezTo>
                  <a:pt x="24466" y="161958"/>
                  <a:pt x="27206" y="159218"/>
                  <a:pt x="30566" y="159218"/>
                </a:cubicBezTo>
                <a:close/>
                <a:moveTo>
                  <a:pt x="50953" y="159218"/>
                </a:moveTo>
                <a:cubicBezTo>
                  <a:pt x="54313" y="159218"/>
                  <a:pt x="57086" y="161958"/>
                  <a:pt x="57086" y="165350"/>
                </a:cubicBezTo>
                <a:cubicBezTo>
                  <a:pt x="57086" y="168710"/>
                  <a:pt x="54313" y="171450"/>
                  <a:pt x="50953" y="171450"/>
                </a:cubicBezTo>
                <a:cubicBezTo>
                  <a:pt x="47593" y="171450"/>
                  <a:pt x="44853" y="168710"/>
                  <a:pt x="44853" y="165350"/>
                </a:cubicBezTo>
                <a:cubicBezTo>
                  <a:pt x="44853" y="161958"/>
                  <a:pt x="47593" y="159218"/>
                  <a:pt x="50953" y="159218"/>
                </a:cubicBezTo>
                <a:close/>
                <a:moveTo>
                  <a:pt x="71341" y="159218"/>
                </a:moveTo>
                <a:cubicBezTo>
                  <a:pt x="74700" y="159218"/>
                  <a:pt x="77473" y="161958"/>
                  <a:pt x="77473" y="165350"/>
                </a:cubicBezTo>
                <a:cubicBezTo>
                  <a:pt x="77473" y="168710"/>
                  <a:pt x="74700" y="171450"/>
                  <a:pt x="71341" y="171450"/>
                </a:cubicBezTo>
                <a:cubicBezTo>
                  <a:pt x="67981" y="171450"/>
                  <a:pt x="65241" y="168710"/>
                  <a:pt x="65241" y="165350"/>
                </a:cubicBezTo>
                <a:cubicBezTo>
                  <a:pt x="65241" y="161958"/>
                  <a:pt x="67981" y="159218"/>
                  <a:pt x="71341" y="159218"/>
                </a:cubicBezTo>
                <a:close/>
                <a:moveTo>
                  <a:pt x="91728" y="159218"/>
                </a:moveTo>
                <a:cubicBezTo>
                  <a:pt x="95088" y="159218"/>
                  <a:pt x="97861" y="161958"/>
                  <a:pt x="97861" y="165350"/>
                </a:cubicBezTo>
                <a:cubicBezTo>
                  <a:pt x="97861" y="168710"/>
                  <a:pt x="95088" y="171450"/>
                  <a:pt x="91728" y="171450"/>
                </a:cubicBezTo>
                <a:cubicBezTo>
                  <a:pt x="88368" y="171450"/>
                  <a:pt x="85628" y="168710"/>
                  <a:pt x="85628" y="165350"/>
                </a:cubicBezTo>
                <a:cubicBezTo>
                  <a:pt x="85628" y="161958"/>
                  <a:pt x="88368" y="159218"/>
                  <a:pt x="91728" y="159218"/>
                </a:cubicBezTo>
                <a:close/>
                <a:moveTo>
                  <a:pt x="16311" y="8155"/>
                </a:moveTo>
                <a:lnTo>
                  <a:pt x="16311" y="200612"/>
                </a:lnTo>
                <a:lnTo>
                  <a:pt x="8156" y="200612"/>
                </a:lnTo>
                <a:lnTo>
                  <a:pt x="8156" y="8155"/>
                </a:lnTo>
                <a:close/>
                <a:moveTo>
                  <a:pt x="134558" y="8155"/>
                </a:moveTo>
                <a:lnTo>
                  <a:pt x="134558" y="200612"/>
                </a:lnTo>
                <a:lnTo>
                  <a:pt x="126403" y="200612"/>
                </a:lnTo>
                <a:lnTo>
                  <a:pt x="126403" y="8155"/>
                </a:lnTo>
                <a:close/>
                <a:moveTo>
                  <a:pt x="4078" y="0"/>
                </a:moveTo>
                <a:cubicBezTo>
                  <a:pt x="1795" y="0"/>
                  <a:pt x="1" y="1827"/>
                  <a:pt x="1" y="4077"/>
                </a:cubicBezTo>
                <a:lnTo>
                  <a:pt x="1" y="204690"/>
                </a:lnTo>
                <a:cubicBezTo>
                  <a:pt x="1" y="206940"/>
                  <a:pt x="1795" y="208767"/>
                  <a:pt x="4078" y="208767"/>
                </a:cubicBezTo>
                <a:lnTo>
                  <a:pt x="20388" y="208767"/>
                </a:lnTo>
                <a:cubicBezTo>
                  <a:pt x="22639" y="208767"/>
                  <a:pt x="24466" y="206940"/>
                  <a:pt x="24466" y="204690"/>
                </a:cubicBezTo>
                <a:lnTo>
                  <a:pt x="24466" y="178235"/>
                </a:lnTo>
                <a:cubicBezTo>
                  <a:pt x="26293" y="179116"/>
                  <a:pt x="28380" y="179605"/>
                  <a:pt x="30566" y="179605"/>
                </a:cubicBezTo>
                <a:cubicBezTo>
                  <a:pt x="34545" y="179605"/>
                  <a:pt x="38166" y="177974"/>
                  <a:pt x="40776" y="175332"/>
                </a:cubicBezTo>
                <a:cubicBezTo>
                  <a:pt x="43353" y="177974"/>
                  <a:pt x="46974" y="179605"/>
                  <a:pt x="50953" y="179605"/>
                </a:cubicBezTo>
                <a:cubicBezTo>
                  <a:pt x="54933" y="179605"/>
                  <a:pt x="58554" y="177974"/>
                  <a:pt x="61163" y="175332"/>
                </a:cubicBezTo>
                <a:cubicBezTo>
                  <a:pt x="63740" y="177974"/>
                  <a:pt x="67361" y="179605"/>
                  <a:pt x="71341" y="179605"/>
                </a:cubicBezTo>
                <a:cubicBezTo>
                  <a:pt x="75320" y="179605"/>
                  <a:pt x="78941" y="177974"/>
                  <a:pt x="81551" y="175332"/>
                </a:cubicBezTo>
                <a:cubicBezTo>
                  <a:pt x="84128" y="177974"/>
                  <a:pt x="87748" y="179605"/>
                  <a:pt x="91728" y="179605"/>
                </a:cubicBezTo>
                <a:cubicBezTo>
                  <a:pt x="98187" y="179605"/>
                  <a:pt x="103634" y="175299"/>
                  <a:pt x="105396" y="169428"/>
                </a:cubicBezTo>
                <a:lnTo>
                  <a:pt x="118248" y="169428"/>
                </a:lnTo>
                <a:lnTo>
                  <a:pt x="118248" y="204690"/>
                </a:lnTo>
                <a:cubicBezTo>
                  <a:pt x="118248" y="206940"/>
                  <a:pt x="120042" y="208767"/>
                  <a:pt x="122325" y="208767"/>
                </a:cubicBezTo>
                <a:lnTo>
                  <a:pt x="138635" y="208767"/>
                </a:lnTo>
                <a:cubicBezTo>
                  <a:pt x="140886" y="208767"/>
                  <a:pt x="142713" y="206940"/>
                  <a:pt x="142713" y="204690"/>
                </a:cubicBezTo>
                <a:lnTo>
                  <a:pt x="142713" y="4077"/>
                </a:lnTo>
                <a:cubicBezTo>
                  <a:pt x="142713" y="1827"/>
                  <a:pt x="140886" y="0"/>
                  <a:pt x="138635" y="0"/>
                </a:cubicBezTo>
                <a:lnTo>
                  <a:pt x="122325" y="0"/>
                </a:lnTo>
                <a:cubicBezTo>
                  <a:pt x="120042" y="0"/>
                  <a:pt x="118248" y="1827"/>
                  <a:pt x="118248" y="4077"/>
                </a:cubicBezTo>
                <a:lnTo>
                  <a:pt x="118248" y="30532"/>
                </a:lnTo>
                <a:cubicBezTo>
                  <a:pt x="116389" y="29651"/>
                  <a:pt x="114301" y="29162"/>
                  <a:pt x="112115" y="29162"/>
                </a:cubicBezTo>
                <a:cubicBezTo>
                  <a:pt x="108136" y="29162"/>
                  <a:pt x="104515" y="30793"/>
                  <a:pt x="101938" y="33435"/>
                </a:cubicBezTo>
                <a:cubicBezTo>
                  <a:pt x="99328" y="30793"/>
                  <a:pt x="95708" y="29162"/>
                  <a:pt x="91728" y="29162"/>
                </a:cubicBezTo>
                <a:cubicBezTo>
                  <a:pt x="87748" y="29162"/>
                  <a:pt x="84128" y="30793"/>
                  <a:pt x="81551" y="33435"/>
                </a:cubicBezTo>
                <a:cubicBezTo>
                  <a:pt x="78941" y="30793"/>
                  <a:pt x="75320" y="29162"/>
                  <a:pt x="71341" y="29162"/>
                </a:cubicBezTo>
                <a:cubicBezTo>
                  <a:pt x="67361" y="29162"/>
                  <a:pt x="63740" y="30793"/>
                  <a:pt x="61163" y="33435"/>
                </a:cubicBezTo>
                <a:cubicBezTo>
                  <a:pt x="58554" y="30793"/>
                  <a:pt x="54933" y="29162"/>
                  <a:pt x="50953" y="29162"/>
                </a:cubicBezTo>
                <a:cubicBezTo>
                  <a:pt x="44494" y="29162"/>
                  <a:pt x="39047" y="33468"/>
                  <a:pt x="37285" y="39340"/>
                </a:cubicBezTo>
                <a:lnTo>
                  <a:pt x="24466" y="39340"/>
                </a:lnTo>
                <a:lnTo>
                  <a:pt x="24466" y="4077"/>
                </a:lnTo>
                <a:cubicBezTo>
                  <a:pt x="24466" y="1827"/>
                  <a:pt x="22639" y="0"/>
                  <a:pt x="20388" y="0"/>
                </a:cubicBezTo>
                <a:close/>
              </a:path>
            </a:pathLst>
          </a:custGeom>
          <a:solidFill>
            <a:srgbClr val="5B72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" name="Google Shape;262;p33"/>
          <p:cNvGrpSpPr/>
          <p:nvPr/>
        </p:nvGrpSpPr>
        <p:grpSpPr>
          <a:xfrm>
            <a:off x="2101603" y="2810469"/>
            <a:ext cx="310430" cy="308449"/>
            <a:chOff x="1190625" y="243100"/>
            <a:chExt cx="5252625" cy="5219100"/>
          </a:xfrm>
        </p:grpSpPr>
        <p:sp>
          <p:nvSpPr>
            <p:cNvPr id="263" name="Google Shape;263;p33"/>
            <p:cNvSpPr/>
            <p:nvPr/>
          </p:nvSpPr>
          <p:spPr>
            <a:xfrm>
              <a:off x="1190625" y="243100"/>
              <a:ext cx="358025" cy="407675"/>
            </a:xfrm>
            <a:custGeom>
              <a:avLst/>
              <a:gdLst/>
              <a:ahLst/>
              <a:cxnLst/>
              <a:rect l="l" t="t" r="r" b="b"/>
              <a:pathLst>
                <a:path w="14321" h="16307" extrusionOk="0">
                  <a:moveTo>
                    <a:pt x="4090" y="0"/>
                  </a:moveTo>
                  <a:cubicBezTo>
                    <a:pt x="3559" y="0"/>
                    <a:pt x="3023" y="105"/>
                    <a:pt x="2512" y="323"/>
                  </a:cubicBezTo>
                  <a:cubicBezTo>
                    <a:pt x="979" y="943"/>
                    <a:pt x="0" y="2443"/>
                    <a:pt x="0" y="4074"/>
                  </a:cubicBezTo>
                  <a:lnTo>
                    <a:pt x="0" y="12229"/>
                  </a:lnTo>
                  <a:cubicBezTo>
                    <a:pt x="0" y="14480"/>
                    <a:pt x="1827" y="16307"/>
                    <a:pt x="4077" y="16307"/>
                  </a:cubicBezTo>
                  <a:cubicBezTo>
                    <a:pt x="5904" y="16307"/>
                    <a:pt x="7437" y="15132"/>
                    <a:pt x="7959" y="13469"/>
                  </a:cubicBezTo>
                  <a:cubicBezTo>
                    <a:pt x="8545" y="13768"/>
                    <a:pt x="9194" y="13920"/>
                    <a:pt x="9842" y="13920"/>
                  </a:cubicBezTo>
                  <a:cubicBezTo>
                    <a:pt x="10889" y="13920"/>
                    <a:pt x="11936" y="13524"/>
                    <a:pt x="12722" y="12718"/>
                  </a:cubicBezTo>
                  <a:cubicBezTo>
                    <a:pt x="14320" y="11153"/>
                    <a:pt x="14320" y="8543"/>
                    <a:pt x="12722" y="6977"/>
                  </a:cubicBezTo>
                  <a:lnTo>
                    <a:pt x="6948" y="1204"/>
                  </a:lnTo>
                  <a:cubicBezTo>
                    <a:pt x="6187" y="421"/>
                    <a:pt x="5150" y="0"/>
                    <a:pt x="409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1190625" y="866050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0"/>
                  </a:moveTo>
                  <a:cubicBezTo>
                    <a:pt x="1827" y="0"/>
                    <a:pt x="0" y="1827"/>
                    <a:pt x="0" y="4078"/>
                  </a:cubicBezTo>
                  <a:cubicBezTo>
                    <a:pt x="0" y="6329"/>
                    <a:pt x="1827" y="8155"/>
                    <a:pt x="4077" y="8155"/>
                  </a:cubicBezTo>
                  <a:cubicBezTo>
                    <a:pt x="6328" y="8155"/>
                    <a:pt x="8155" y="6329"/>
                    <a:pt x="8155" y="4078"/>
                  </a:cubicBezTo>
                  <a:cubicBezTo>
                    <a:pt x="8155" y="1827"/>
                    <a:pt x="6328" y="0"/>
                    <a:pt x="407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1190625" y="2122725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1"/>
                  </a:moveTo>
                  <a:cubicBezTo>
                    <a:pt x="1827" y="1"/>
                    <a:pt x="0" y="1827"/>
                    <a:pt x="0" y="4078"/>
                  </a:cubicBezTo>
                  <a:cubicBezTo>
                    <a:pt x="0" y="6329"/>
                    <a:pt x="1827" y="8155"/>
                    <a:pt x="4077" y="8155"/>
                  </a:cubicBezTo>
                  <a:cubicBezTo>
                    <a:pt x="6328" y="8155"/>
                    <a:pt x="8155" y="6329"/>
                    <a:pt x="8155" y="4078"/>
                  </a:cubicBezTo>
                  <a:cubicBezTo>
                    <a:pt x="8155" y="1827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1190625" y="1284400"/>
              <a:ext cx="203875" cy="623050"/>
            </a:xfrm>
            <a:custGeom>
              <a:avLst/>
              <a:gdLst/>
              <a:ahLst/>
              <a:cxnLst/>
              <a:rect l="l" t="t" r="r" b="b"/>
              <a:pathLst>
                <a:path w="8155" h="24922" extrusionOk="0">
                  <a:moveTo>
                    <a:pt x="4077" y="0"/>
                  </a:moveTo>
                  <a:cubicBezTo>
                    <a:pt x="1827" y="0"/>
                    <a:pt x="0" y="1860"/>
                    <a:pt x="0" y="4078"/>
                  </a:cubicBezTo>
                  <a:lnTo>
                    <a:pt x="0" y="20844"/>
                  </a:lnTo>
                  <a:cubicBezTo>
                    <a:pt x="0" y="23095"/>
                    <a:pt x="1827" y="24922"/>
                    <a:pt x="4077" y="24922"/>
                  </a:cubicBezTo>
                  <a:cubicBezTo>
                    <a:pt x="6328" y="24922"/>
                    <a:pt x="8155" y="23095"/>
                    <a:pt x="8155" y="20844"/>
                  </a:cubicBezTo>
                  <a:lnTo>
                    <a:pt x="8155" y="4078"/>
                  </a:lnTo>
                  <a:cubicBezTo>
                    <a:pt x="8155" y="1860"/>
                    <a:pt x="6328" y="0"/>
                    <a:pt x="407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1190625" y="3379400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1"/>
                  </a:moveTo>
                  <a:cubicBezTo>
                    <a:pt x="1827" y="1"/>
                    <a:pt x="0" y="1827"/>
                    <a:pt x="0" y="4078"/>
                  </a:cubicBezTo>
                  <a:cubicBezTo>
                    <a:pt x="0" y="6329"/>
                    <a:pt x="1827" y="8156"/>
                    <a:pt x="4077" y="8156"/>
                  </a:cubicBezTo>
                  <a:cubicBezTo>
                    <a:pt x="6328" y="8156"/>
                    <a:pt x="8155" y="6329"/>
                    <a:pt x="8155" y="4078"/>
                  </a:cubicBezTo>
                  <a:cubicBezTo>
                    <a:pt x="8155" y="1827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1190625" y="4636075"/>
              <a:ext cx="203875" cy="203900"/>
            </a:xfrm>
            <a:custGeom>
              <a:avLst/>
              <a:gdLst/>
              <a:ahLst/>
              <a:cxnLst/>
              <a:rect l="l" t="t" r="r" b="b"/>
              <a:pathLst>
                <a:path w="8155" h="8156" extrusionOk="0">
                  <a:moveTo>
                    <a:pt x="4077" y="1"/>
                  </a:moveTo>
                  <a:cubicBezTo>
                    <a:pt x="1827" y="1"/>
                    <a:pt x="0" y="1828"/>
                    <a:pt x="0" y="4078"/>
                  </a:cubicBezTo>
                  <a:cubicBezTo>
                    <a:pt x="0" y="6297"/>
                    <a:pt x="1827" y="8156"/>
                    <a:pt x="4077" y="8156"/>
                  </a:cubicBezTo>
                  <a:cubicBezTo>
                    <a:pt x="6328" y="8156"/>
                    <a:pt x="8155" y="6297"/>
                    <a:pt x="8155" y="4078"/>
                  </a:cubicBezTo>
                  <a:cubicBezTo>
                    <a:pt x="8155" y="1828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1190625" y="2541075"/>
              <a:ext cx="203875" cy="623075"/>
            </a:xfrm>
            <a:custGeom>
              <a:avLst/>
              <a:gdLst/>
              <a:ahLst/>
              <a:cxnLst/>
              <a:rect l="l" t="t" r="r" b="b"/>
              <a:pathLst>
                <a:path w="8155" h="24923" extrusionOk="0">
                  <a:moveTo>
                    <a:pt x="4077" y="0"/>
                  </a:moveTo>
                  <a:cubicBezTo>
                    <a:pt x="1827" y="0"/>
                    <a:pt x="0" y="1827"/>
                    <a:pt x="0" y="4078"/>
                  </a:cubicBezTo>
                  <a:lnTo>
                    <a:pt x="0" y="20845"/>
                  </a:lnTo>
                  <a:cubicBezTo>
                    <a:pt x="0" y="23095"/>
                    <a:pt x="1827" y="24922"/>
                    <a:pt x="4077" y="24922"/>
                  </a:cubicBezTo>
                  <a:cubicBezTo>
                    <a:pt x="6328" y="24922"/>
                    <a:pt x="8155" y="23095"/>
                    <a:pt x="8155" y="20845"/>
                  </a:cubicBezTo>
                  <a:lnTo>
                    <a:pt x="8155" y="4078"/>
                  </a:lnTo>
                  <a:cubicBezTo>
                    <a:pt x="8155" y="1827"/>
                    <a:pt x="6328" y="0"/>
                    <a:pt x="407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1190625" y="3797750"/>
              <a:ext cx="203875" cy="623075"/>
            </a:xfrm>
            <a:custGeom>
              <a:avLst/>
              <a:gdLst/>
              <a:ahLst/>
              <a:cxnLst/>
              <a:rect l="l" t="t" r="r" b="b"/>
              <a:pathLst>
                <a:path w="8155" h="24923" extrusionOk="0">
                  <a:moveTo>
                    <a:pt x="4077" y="1"/>
                  </a:moveTo>
                  <a:cubicBezTo>
                    <a:pt x="1827" y="1"/>
                    <a:pt x="0" y="1827"/>
                    <a:pt x="0" y="4078"/>
                  </a:cubicBezTo>
                  <a:lnTo>
                    <a:pt x="0" y="20845"/>
                  </a:lnTo>
                  <a:cubicBezTo>
                    <a:pt x="0" y="23096"/>
                    <a:pt x="1827" y="24922"/>
                    <a:pt x="4077" y="24922"/>
                  </a:cubicBezTo>
                  <a:cubicBezTo>
                    <a:pt x="6328" y="24922"/>
                    <a:pt x="8155" y="23096"/>
                    <a:pt x="8155" y="20845"/>
                  </a:cubicBezTo>
                  <a:lnTo>
                    <a:pt x="8155" y="4078"/>
                  </a:lnTo>
                  <a:cubicBezTo>
                    <a:pt x="8155" y="1827"/>
                    <a:pt x="6328" y="1"/>
                    <a:pt x="407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3266875" y="2329250"/>
              <a:ext cx="224275" cy="203700"/>
            </a:xfrm>
            <a:custGeom>
              <a:avLst/>
              <a:gdLst/>
              <a:ahLst/>
              <a:cxnLst/>
              <a:rect l="l" t="t" r="r" b="b"/>
              <a:pathLst>
                <a:path w="8971" h="8148" extrusionOk="0">
                  <a:moveTo>
                    <a:pt x="4485" y="0"/>
                  </a:moveTo>
                  <a:cubicBezTo>
                    <a:pt x="3442" y="0"/>
                    <a:pt x="2398" y="400"/>
                    <a:pt x="1599" y="1199"/>
                  </a:cubicBezTo>
                  <a:cubicBezTo>
                    <a:pt x="0" y="2798"/>
                    <a:pt x="0" y="5375"/>
                    <a:pt x="1599" y="6973"/>
                  </a:cubicBezTo>
                  <a:cubicBezTo>
                    <a:pt x="2381" y="7756"/>
                    <a:pt x="3425" y="8147"/>
                    <a:pt x="4469" y="8147"/>
                  </a:cubicBezTo>
                  <a:cubicBezTo>
                    <a:pt x="5513" y="8147"/>
                    <a:pt x="6557" y="7756"/>
                    <a:pt x="7372" y="6973"/>
                  </a:cubicBezTo>
                  <a:cubicBezTo>
                    <a:pt x="8971" y="5375"/>
                    <a:pt x="8971" y="2798"/>
                    <a:pt x="7372" y="1199"/>
                  </a:cubicBezTo>
                  <a:cubicBezTo>
                    <a:pt x="6573" y="400"/>
                    <a:pt x="5529" y="0"/>
                    <a:pt x="4485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2435050" y="1497250"/>
              <a:ext cx="223475" cy="203075"/>
            </a:xfrm>
            <a:custGeom>
              <a:avLst/>
              <a:gdLst/>
              <a:ahLst/>
              <a:cxnLst/>
              <a:rect l="l" t="t" r="r" b="b"/>
              <a:pathLst>
                <a:path w="8939" h="8123" extrusionOk="0">
                  <a:moveTo>
                    <a:pt x="4466" y="0"/>
                  </a:moveTo>
                  <a:cubicBezTo>
                    <a:pt x="3418" y="0"/>
                    <a:pt x="2366" y="392"/>
                    <a:pt x="1567" y="1174"/>
                  </a:cubicBezTo>
                  <a:cubicBezTo>
                    <a:pt x="1" y="2773"/>
                    <a:pt x="1" y="5350"/>
                    <a:pt x="1567" y="6948"/>
                  </a:cubicBezTo>
                  <a:cubicBezTo>
                    <a:pt x="2350" y="7731"/>
                    <a:pt x="3426" y="8122"/>
                    <a:pt x="4470" y="8122"/>
                  </a:cubicBezTo>
                  <a:cubicBezTo>
                    <a:pt x="5514" y="8122"/>
                    <a:pt x="6558" y="7731"/>
                    <a:pt x="7340" y="6948"/>
                  </a:cubicBezTo>
                  <a:cubicBezTo>
                    <a:pt x="8939" y="5350"/>
                    <a:pt x="8939" y="2773"/>
                    <a:pt x="7340" y="1174"/>
                  </a:cubicBezTo>
                  <a:cubicBezTo>
                    <a:pt x="6558" y="392"/>
                    <a:pt x="5514" y="0"/>
                    <a:pt x="446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2722125" y="1774500"/>
              <a:ext cx="490950" cy="481175"/>
            </a:xfrm>
            <a:custGeom>
              <a:avLst/>
              <a:gdLst/>
              <a:ahLst/>
              <a:cxnLst/>
              <a:rect l="l" t="t" r="r" b="b"/>
              <a:pathLst>
                <a:path w="19638" h="19247" extrusionOk="0">
                  <a:moveTo>
                    <a:pt x="4078" y="1"/>
                  </a:moveTo>
                  <a:cubicBezTo>
                    <a:pt x="3001" y="1"/>
                    <a:pt x="1957" y="425"/>
                    <a:pt x="1207" y="1175"/>
                  </a:cubicBezTo>
                  <a:cubicBezTo>
                    <a:pt x="424" y="1958"/>
                    <a:pt x="0" y="2969"/>
                    <a:pt x="0" y="4078"/>
                  </a:cubicBezTo>
                  <a:cubicBezTo>
                    <a:pt x="0" y="5155"/>
                    <a:pt x="424" y="6199"/>
                    <a:pt x="1207" y="6949"/>
                  </a:cubicBezTo>
                  <a:lnTo>
                    <a:pt x="12298" y="18072"/>
                  </a:lnTo>
                  <a:cubicBezTo>
                    <a:pt x="13048" y="18822"/>
                    <a:pt x="14092" y="19247"/>
                    <a:pt x="15168" y="19247"/>
                  </a:cubicBezTo>
                  <a:cubicBezTo>
                    <a:pt x="16277" y="19247"/>
                    <a:pt x="17289" y="18822"/>
                    <a:pt x="18072" y="18072"/>
                  </a:cubicBezTo>
                  <a:cubicBezTo>
                    <a:pt x="19637" y="16474"/>
                    <a:pt x="19637" y="13864"/>
                    <a:pt x="18072" y="12299"/>
                  </a:cubicBezTo>
                  <a:lnTo>
                    <a:pt x="6948" y="1175"/>
                  </a:lnTo>
                  <a:cubicBezTo>
                    <a:pt x="6198" y="425"/>
                    <a:pt x="5154" y="1"/>
                    <a:pt x="407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1889500" y="941875"/>
              <a:ext cx="491750" cy="482000"/>
            </a:xfrm>
            <a:custGeom>
              <a:avLst/>
              <a:gdLst/>
              <a:ahLst/>
              <a:cxnLst/>
              <a:rect l="l" t="t" r="r" b="b"/>
              <a:pathLst>
                <a:path w="19670" h="19280" extrusionOk="0">
                  <a:moveTo>
                    <a:pt x="4078" y="1"/>
                  </a:moveTo>
                  <a:cubicBezTo>
                    <a:pt x="3001" y="1"/>
                    <a:pt x="1990" y="425"/>
                    <a:pt x="1207" y="1208"/>
                  </a:cubicBezTo>
                  <a:cubicBezTo>
                    <a:pt x="424" y="1991"/>
                    <a:pt x="0" y="3002"/>
                    <a:pt x="0" y="4078"/>
                  </a:cubicBezTo>
                  <a:cubicBezTo>
                    <a:pt x="0" y="5188"/>
                    <a:pt x="424" y="6199"/>
                    <a:pt x="1207" y="6982"/>
                  </a:cubicBezTo>
                  <a:lnTo>
                    <a:pt x="12298" y="18072"/>
                  </a:lnTo>
                  <a:cubicBezTo>
                    <a:pt x="13081" y="18855"/>
                    <a:pt x="14092" y="19279"/>
                    <a:pt x="15201" y="19279"/>
                  </a:cubicBezTo>
                  <a:cubicBezTo>
                    <a:pt x="16278" y="19279"/>
                    <a:pt x="17289" y="18855"/>
                    <a:pt x="18072" y="18072"/>
                  </a:cubicBezTo>
                  <a:cubicBezTo>
                    <a:pt x="19670" y="16474"/>
                    <a:pt x="19670" y="13897"/>
                    <a:pt x="18072" y="12299"/>
                  </a:cubicBezTo>
                  <a:lnTo>
                    <a:pt x="6981" y="1208"/>
                  </a:lnTo>
                  <a:cubicBezTo>
                    <a:pt x="6198" y="425"/>
                    <a:pt x="5187" y="1"/>
                    <a:pt x="407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1612225" y="664625"/>
              <a:ext cx="203900" cy="203075"/>
            </a:xfrm>
            <a:custGeom>
              <a:avLst/>
              <a:gdLst/>
              <a:ahLst/>
              <a:cxnLst/>
              <a:rect l="l" t="t" r="r" b="b"/>
              <a:pathLst>
                <a:path w="8156" h="8123" extrusionOk="0">
                  <a:moveTo>
                    <a:pt x="4078" y="0"/>
                  </a:moveTo>
                  <a:cubicBezTo>
                    <a:pt x="1958" y="0"/>
                    <a:pt x="0" y="1794"/>
                    <a:pt x="0" y="4078"/>
                  </a:cubicBezTo>
                  <a:cubicBezTo>
                    <a:pt x="0" y="6361"/>
                    <a:pt x="1827" y="8123"/>
                    <a:pt x="4078" y="8123"/>
                  </a:cubicBezTo>
                  <a:cubicBezTo>
                    <a:pt x="6329" y="8123"/>
                    <a:pt x="8155" y="6361"/>
                    <a:pt x="8155" y="4078"/>
                  </a:cubicBezTo>
                  <a:cubicBezTo>
                    <a:pt x="8155" y="1892"/>
                    <a:pt x="6296" y="0"/>
                    <a:pt x="407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1190625" y="2606525"/>
              <a:ext cx="5252625" cy="2855675"/>
            </a:xfrm>
            <a:custGeom>
              <a:avLst/>
              <a:gdLst/>
              <a:ahLst/>
              <a:cxnLst/>
              <a:rect l="l" t="t" r="r" b="b"/>
              <a:pathLst>
                <a:path w="210105" h="114227" extrusionOk="0">
                  <a:moveTo>
                    <a:pt x="28379" y="91621"/>
                  </a:moveTo>
                  <a:cubicBezTo>
                    <a:pt x="31609" y="95797"/>
                    <a:pt x="33696" y="100853"/>
                    <a:pt x="34381" y="106072"/>
                  </a:cubicBezTo>
                  <a:lnTo>
                    <a:pt x="13929" y="106072"/>
                  </a:lnTo>
                  <a:lnTo>
                    <a:pt x="28379" y="91621"/>
                  </a:lnTo>
                  <a:close/>
                  <a:moveTo>
                    <a:pt x="104384" y="15617"/>
                  </a:moveTo>
                  <a:lnTo>
                    <a:pt x="194871" y="106072"/>
                  </a:lnTo>
                  <a:lnTo>
                    <a:pt x="42602" y="106072"/>
                  </a:lnTo>
                  <a:cubicBezTo>
                    <a:pt x="42602" y="106007"/>
                    <a:pt x="42602" y="105974"/>
                    <a:pt x="42602" y="105909"/>
                  </a:cubicBezTo>
                  <a:cubicBezTo>
                    <a:pt x="41786" y="98569"/>
                    <a:pt x="38850" y="91523"/>
                    <a:pt x="34218" y="85815"/>
                  </a:cubicBezTo>
                  <a:lnTo>
                    <a:pt x="104384" y="15617"/>
                  </a:lnTo>
                  <a:close/>
                  <a:moveTo>
                    <a:pt x="98626" y="0"/>
                  </a:moveTo>
                  <a:cubicBezTo>
                    <a:pt x="97582" y="0"/>
                    <a:pt x="96538" y="400"/>
                    <a:pt x="95739" y="1199"/>
                  </a:cubicBezTo>
                  <a:cubicBezTo>
                    <a:pt x="94141" y="2797"/>
                    <a:pt x="94141" y="5374"/>
                    <a:pt x="95739" y="6973"/>
                  </a:cubicBezTo>
                  <a:lnTo>
                    <a:pt x="98642" y="9843"/>
                  </a:lnTo>
                  <a:lnTo>
                    <a:pt x="7894" y="100559"/>
                  </a:lnTo>
                  <a:cubicBezTo>
                    <a:pt x="7307" y="99026"/>
                    <a:pt x="5839" y="97917"/>
                    <a:pt x="4077" y="97917"/>
                  </a:cubicBezTo>
                  <a:cubicBezTo>
                    <a:pt x="1827" y="97917"/>
                    <a:pt x="0" y="99744"/>
                    <a:pt x="0" y="101994"/>
                  </a:cubicBezTo>
                  <a:lnTo>
                    <a:pt x="0" y="110149"/>
                  </a:lnTo>
                  <a:cubicBezTo>
                    <a:pt x="0" y="112302"/>
                    <a:pt x="1892" y="114227"/>
                    <a:pt x="4077" y="114227"/>
                  </a:cubicBezTo>
                  <a:lnTo>
                    <a:pt x="204722" y="114227"/>
                  </a:lnTo>
                  <a:cubicBezTo>
                    <a:pt x="208278" y="114227"/>
                    <a:pt x="210105" y="109791"/>
                    <a:pt x="207593" y="107279"/>
                  </a:cubicBezTo>
                  <a:lnTo>
                    <a:pt x="101513" y="1199"/>
                  </a:lnTo>
                  <a:cubicBezTo>
                    <a:pt x="100714" y="400"/>
                    <a:pt x="99670" y="0"/>
                    <a:pt x="9862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1912325" y="2898250"/>
              <a:ext cx="526850" cy="639375"/>
            </a:xfrm>
            <a:custGeom>
              <a:avLst/>
              <a:gdLst/>
              <a:ahLst/>
              <a:cxnLst/>
              <a:rect l="l" t="t" r="r" b="b"/>
              <a:pathLst>
                <a:path w="21074" h="25575" extrusionOk="0">
                  <a:moveTo>
                    <a:pt x="13967" y="14382"/>
                  </a:moveTo>
                  <a:cubicBezTo>
                    <a:pt x="14209" y="14382"/>
                    <a:pt x="14353" y="14403"/>
                    <a:pt x="14353" y="14452"/>
                  </a:cubicBezTo>
                  <a:cubicBezTo>
                    <a:pt x="14353" y="16115"/>
                    <a:pt x="13995" y="17583"/>
                    <a:pt x="12788" y="18757"/>
                  </a:cubicBezTo>
                  <a:cubicBezTo>
                    <a:pt x="11711" y="19736"/>
                    <a:pt x="10635" y="20225"/>
                    <a:pt x="9526" y="20225"/>
                  </a:cubicBezTo>
                  <a:cubicBezTo>
                    <a:pt x="7927" y="20225"/>
                    <a:pt x="6753" y="19149"/>
                    <a:pt x="6753" y="17550"/>
                  </a:cubicBezTo>
                  <a:cubicBezTo>
                    <a:pt x="6753" y="16311"/>
                    <a:pt x="7373" y="15463"/>
                    <a:pt x="8547" y="15071"/>
                  </a:cubicBezTo>
                  <a:cubicBezTo>
                    <a:pt x="9037" y="14908"/>
                    <a:pt x="12748" y="14382"/>
                    <a:pt x="13967" y="14382"/>
                  </a:cubicBezTo>
                  <a:close/>
                  <a:moveTo>
                    <a:pt x="9852" y="1"/>
                  </a:moveTo>
                  <a:cubicBezTo>
                    <a:pt x="7862" y="1"/>
                    <a:pt x="5970" y="360"/>
                    <a:pt x="4176" y="1110"/>
                  </a:cubicBezTo>
                  <a:cubicBezTo>
                    <a:pt x="1925" y="2056"/>
                    <a:pt x="686" y="3687"/>
                    <a:pt x="2121" y="6036"/>
                  </a:cubicBezTo>
                  <a:cubicBezTo>
                    <a:pt x="2524" y="6728"/>
                    <a:pt x="3024" y="6974"/>
                    <a:pt x="3565" y="6974"/>
                  </a:cubicBezTo>
                  <a:cubicBezTo>
                    <a:pt x="4248" y="6974"/>
                    <a:pt x="4999" y="6581"/>
                    <a:pt x="5709" y="6199"/>
                  </a:cubicBezTo>
                  <a:cubicBezTo>
                    <a:pt x="6726" y="5658"/>
                    <a:pt x="8146" y="5281"/>
                    <a:pt x="9524" y="5281"/>
                  </a:cubicBezTo>
                  <a:cubicBezTo>
                    <a:pt x="10973" y="5281"/>
                    <a:pt x="12375" y="5699"/>
                    <a:pt x="13212" y="6786"/>
                  </a:cubicBezTo>
                  <a:cubicBezTo>
                    <a:pt x="13962" y="7765"/>
                    <a:pt x="14353" y="8939"/>
                    <a:pt x="14353" y="10244"/>
                  </a:cubicBezTo>
                  <a:lnTo>
                    <a:pt x="14353" y="10961"/>
                  </a:lnTo>
                  <a:lnTo>
                    <a:pt x="12200" y="10961"/>
                  </a:lnTo>
                  <a:cubicBezTo>
                    <a:pt x="8253" y="10961"/>
                    <a:pt x="5252" y="11516"/>
                    <a:pt x="3165" y="12625"/>
                  </a:cubicBezTo>
                  <a:cubicBezTo>
                    <a:pt x="1044" y="13734"/>
                    <a:pt x="1" y="15659"/>
                    <a:pt x="1" y="18399"/>
                  </a:cubicBezTo>
                  <a:cubicBezTo>
                    <a:pt x="1" y="22411"/>
                    <a:pt x="2643" y="25575"/>
                    <a:pt x="6818" y="25575"/>
                  </a:cubicBezTo>
                  <a:cubicBezTo>
                    <a:pt x="9689" y="25575"/>
                    <a:pt x="12364" y="24107"/>
                    <a:pt x="14745" y="21204"/>
                  </a:cubicBezTo>
                  <a:lnTo>
                    <a:pt x="14745" y="22802"/>
                  </a:lnTo>
                  <a:cubicBezTo>
                    <a:pt x="14745" y="24368"/>
                    <a:pt x="16539" y="25086"/>
                    <a:pt x="17778" y="25086"/>
                  </a:cubicBezTo>
                  <a:cubicBezTo>
                    <a:pt x="19018" y="25086"/>
                    <a:pt x="21073" y="24499"/>
                    <a:pt x="21073" y="22965"/>
                  </a:cubicBezTo>
                  <a:lnTo>
                    <a:pt x="21073" y="10178"/>
                  </a:lnTo>
                  <a:cubicBezTo>
                    <a:pt x="21073" y="7243"/>
                    <a:pt x="20160" y="4829"/>
                    <a:pt x="18300" y="2872"/>
                  </a:cubicBezTo>
                  <a:cubicBezTo>
                    <a:pt x="16474" y="947"/>
                    <a:pt x="13636" y="1"/>
                    <a:pt x="9852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5029150" y="2544125"/>
              <a:ext cx="579025" cy="990650"/>
            </a:xfrm>
            <a:custGeom>
              <a:avLst/>
              <a:gdLst/>
              <a:ahLst/>
              <a:cxnLst/>
              <a:rect l="l" t="t" r="r" b="b"/>
              <a:pathLst>
                <a:path w="23161" h="39626" extrusionOk="0">
                  <a:moveTo>
                    <a:pt x="11418" y="20103"/>
                  </a:moveTo>
                  <a:cubicBezTo>
                    <a:pt x="12657" y="20103"/>
                    <a:pt x="13766" y="20592"/>
                    <a:pt x="14647" y="21538"/>
                  </a:cubicBezTo>
                  <a:cubicBezTo>
                    <a:pt x="15560" y="22484"/>
                    <a:pt x="16017" y="23561"/>
                    <a:pt x="16017" y="24767"/>
                  </a:cubicBezTo>
                  <a:lnTo>
                    <a:pt x="16017" y="29008"/>
                  </a:lnTo>
                  <a:cubicBezTo>
                    <a:pt x="16017" y="30215"/>
                    <a:pt x="15560" y="31324"/>
                    <a:pt x="14647" y="32303"/>
                  </a:cubicBezTo>
                  <a:cubicBezTo>
                    <a:pt x="13766" y="33281"/>
                    <a:pt x="12690" y="33771"/>
                    <a:pt x="11483" y="33771"/>
                  </a:cubicBezTo>
                  <a:cubicBezTo>
                    <a:pt x="10243" y="33771"/>
                    <a:pt x="9167" y="33314"/>
                    <a:pt x="8188" y="32368"/>
                  </a:cubicBezTo>
                  <a:cubicBezTo>
                    <a:pt x="7242" y="31389"/>
                    <a:pt x="6753" y="30606"/>
                    <a:pt x="6753" y="29954"/>
                  </a:cubicBezTo>
                  <a:lnTo>
                    <a:pt x="6753" y="24767"/>
                  </a:lnTo>
                  <a:cubicBezTo>
                    <a:pt x="6753" y="23397"/>
                    <a:pt x="7242" y="22256"/>
                    <a:pt x="8188" y="21408"/>
                  </a:cubicBezTo>
                  <a:cubicBezTo>
                    <a:pt x="9167" y="20527"/>
                    <a:pt x="10243" y="20103"/>
                    <a:pt x="11418" y="20103"/>
                  </a:cubicBezTo>
                  <a:close/>
                  <a:moveTo>
                    <a:pt x="3288" y="0"/>
                  </a:moveTo>
                  <a:cubicBezTo>
                    <a:pt x="2002" y="0"/>
                    <a:pt x="744" y="450"/>
                    <a:pt x="327" y="1379"/>
                  </a:cubicBezTo>
                  <a:cubicBezTo>
                    <a:pt x="1" y="2064"/>
                    <a:pt x="1" y="2814"/>
                    <a:pt x="1" y="3565"/>
                  </a:cubicBezTo>
                  <a:cubicBezTo>
                    <a:pt x="1" y="14427"/>
                    <a:pt x="1" y="25289"/>
                    <a:pt x="33" y="36152"/>
                  </a:cubicBezTo>
                  <a:cubicBezTo>
                    <a:pt x="33" y="36478"/>
                    <a:pt x="33" y="36804"/>
                    <a:pt x="66" y="37098"/>
                  </a:cubicBezTo>
                  <a:cubicBezTo>
                    <a:pt x="99" y="37293"/>
                    <a:pt x="131" y="37457"/>
                    <a:pt x="196" y="37620"/>
                  </a:cubicBezTo>
                  <a:cubicBezTo>
                    <a:pt x="588" y="38566"/>
                    <a:pt x="1599" y="39120"/>
                    <a:pt x="2610" y="39218"/>
                  </a:cubicBezTo>
                  <a:cubicBezTo>
                    <a:pt x="2796" y="39241"/>
                    <a:pt x="2983" y="39253"/>
                    <a:pt x="3170" y="39253"/>
                  </a:cubicBezTo>
                  <a:cubicBezTo>
                    <a:pt x="4038" y="39253"/>
                    <a:pt x="4902" y="38999"/>
                    <a:pt x="5546" y="38435"/>
                  </a:cubicBezTo>
                  <a:cubicBezTo>
                    <a:pt x="6329" y="37718"/>
                    <a:pt x="6720" y="36543"/>
                    <a:pt x="6296" y="35597"/>
                  </a:cubicBezTo>
                  <a:lnTo>
                    <a:pt x="6296" y="35597"/>
                  </a:lnTo>
                  <a:cubicBezTo>
                    <a:pt x="7769" y="38122"/>
                    <a:pt x="10717" y="39625"/>
                    <a:pt x="13626" y="39625"/>
                  </a:cubicBezTo>
                  <a:cubicBezTo>
                    <a:pt x="14776" y="39625"/>
                    <a:pt x="15919" y="39391"/>
                    <a:pt x="16963" y="38892"/>
                  </a:cubicBezTo>
                  <a:cubicBezTo>
                    <a:pt x="20845" y="37033"/>
                    <a:pt x="22672" y="32433"/>
                    <a:pt x="22965" y="28127"/>
                  </a:cubicBezTo>
                  <a:cubicBezTo>
                    <a:pt x="23161" y="25126"/>
                    <a:pt x="22769" y="21995"/>
                    <a:pt x="21301" y="19353"/>
                  </a:cubicBezTo>
                  <a:cubicBezTo>
                    <a:pt x="19834" y="16678"/>
                    <a:pt x="17224" y="14557"/>
                    <a:pt x="14223" y="14199"/>
                  </a:cubicBezTo>
                  <a:cubicBezTo>
                    <a:pt x="13922" y="14159"/>
                    <a:pt x="13618" y="14140"/>
                    <a:pt x="13314" y="14140"/>
                  </a:cubicBezTo>
                  <a:cubicBezTo>
                    <a:pt x="10589" y="14140"/>
                    <a:pt x="7845" y="15687"/>
                    <a:pt x="6818" y="18211"/>
                  </a:cubicBezTo>
                  <a:cubicBezTo>
                    <a:pt x="6786" y="13220"/>
                    <a:pt x="6786" y="8229"/>
                    <a:pt x="6753" y="3238"/>
                  </a:cubicBezTo>
                  <a:cubicBezTo>
                    <a:pt x="6753" y="2619"/>
                    <a:pt x="6753" y="1966"/>
                    <a:pt x="6459" y="1412"/>
                  </a:cubicBezTo>
                  <a:cubicBezTo>
                    <a:pt x="5978" y="482"/>
                    <a:pt x="4619" y="0"/>
                    <a:pt x="328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3671350" y="4386550"/>
              <a:ext cx="520325" cy="639375"/>
            </a:xfrm>
            <a:custGeom>
              <a:avLst/>
              <a:gdLst/>
              <a:ahLst/>
              <a:cxnLst/>
              <a:rect l="l" t="t" r="r" b="b"/>
              <a:pathLst>
                <a:path w="20813" h="25575" extrusionOk="0">
                  <a:moveTo>
                    <a:pt x="11320" y="0"/>
                  </a:moveTo>
                  <a:cubicBezTo>
                    <a:pt x="4894" y="0"/>
                    <a:pt x="1" y="4012"/>
                    <a:pt x="1" y="10700"/>
                  </a:cubicBezTo>
                  <a:lnTo>
                    <a:pt x="1" y="14875"/>
                  </a:lnTo>
                  <a:cubicBezTo>
                    <a:pt x="1" y="21660"/>
                    <a:pt x="4861" y="25574"/>
                    <a:pt x="11352" y="25574"/>
                  </a:cubicBezTo>
                  <a:cubicBezTo>
                    <a:pt x="13734" y="25574"/>
                    <a:pt x="15756" y="25118"/>
                    <a:pt x="17452" y="24237"/>
                  </a:cubicBezTo>
                  <a:cubicBezTo>
                    <a:pt x="19540" y="23128"/>
                    <a:pt x="20812" y="21236"/>
                    <a:pt x="19181" y="19148"/>
                  </a:cubicBezTo>
                  <a:cubicBezTo>
                    <a:pt x="18619" y="18430"/>
                    <a:pt x="18005" y="18168"/>
                    <a:pt x="17361" y="18168"/>
                  </a:cubicBezTo>
                  <a:cubicBezTo>
                    <a:pt x="16658" y="18168"/>
                    <a:pt x="15918" y="18480"/>
                    <a:pt x="15169" y="18855"/>
                  </a:cubicBezTo>
                  <a:cubicBezTo>
                    <a:pt x="14158" y="19376"/>
                    <a:pt x="13081" y="19605"/>
                    <a:pt x="11874" y="19605"/>
                  </a:cubicBezTo>
                  <a:cubicBezTo>
                    <a:pt x="8482" y="19605"/>
                    <a:pt x="6753" y="18039"/>
                    <a:pt x="6753" y="14842"/>
                  </a:cubicBezTo>
                  <a:lnTo>
                    <a:pt x="6753" y="10700"/>
                  </a:lnTo>
                  <a:cubicBezTo>
                    <a:pt x="6753" y="7535"/>
                    <a:pt x="8449" y="5937"/>
                    <a:pt x="11842" y="5937"/>
                  </a:cubicBezTo>
                  <a:cubicBezTo>
                    <a:pt x="13734" y="5937"/>
                    <a:pt x="15267" y="7340"/>
                    <a:pt x="16996" y="7340"/>
                  </a:cubicBezTo>
                  <a:cubicBezTo>
                    <a:pt x="18561" y="7340"/>
                    <a:pt x="19670" y="5448"/>
                    <a:pt x="19670" y="4045"/>
                  </a:cubicBezTo>
                  <a:cubicBezTo>
                    <a:pt x="19670" y="751"/>
                    <a:pt x="13603" y="0"/>
                    <a:pt x="1132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33"/>
          <p:cNvGrpSpPr/>
          <p:nvPr/>
        </p:nvGrpSpPr>
        <p:grpSpPr>
          <a:xfrm>
            <a:off x="7462233" y="2553950"/>
            <a:ext cx="346769" cy="384284"/>
            <a:chOff x="1446125" y="238125"/>
            <a:chExt cx="4717950" cy="5228350"/>
          </a:xfrm>
        </p:grpSpPr>
        <p:sp>
          <p:nvSpPr>
            <p:cNvPr id="281" name="Google Shape;281;p33"/>
            <p:cNvSpPr/>
            <p:nvPr/>
          </p:nvSpPr>
          <p:spPr>
            <a:xfrm>
              <a:off x="2408075" y="1203150"/>
              <a:ext cx="2368800" cy="1600900"/>
            </a:xfrm>
            <a:custGeom>
              <a:avLst/>
              <a:gdLst/>
              <a:ahLst/>
              <a:cxnLst/>
              <a:rect l="l" t="t" r="r" b="b"/>
              <a:pathLst>
                <a:path w="94752" h="64036" extrusionOk="0">
                  <a:moveTo>
                    <a:pt x="46543" y="0"/>
                  </a:moveTo>
                  <a:cubicBezTo>
                    <a:pt x="45195" y="0"/>
                    <a:pt x="44019" y="883"/>
                    <a:pt x="43627" y="2182"/>
                  </a:cubicBezTo>
                  <a:lnTo>
                    <a:pt x="28358" y="52498"/>
                  </a:lnTo>
                  <a:lnTo>
                    <a:pt x="18971" y="32646"/>
                  </a:lnTo>
                  <a:cubicBezTo>
                    <a:pt x="18481" y="31592"/>
                    <a:pt x="17402" y="30906"/>
                    <a:pt x="16201" y="30906"/>
                  </a:cubicBezTo>
                  <a:lnTo>
                    <a:pt x="3065" y="30906"/>
                  </a:lnTo>
                  <a:cubicBezTo>
                    <a:pt x="1373" y="30906"/>
                    <a:pt x="1" y="32278"/>
                    <a:pt x="1" y="33969"/>
                  </a:cubicBezTo>
                  <a:cubicBezTo>
                    <a:pt x="1" y="35661"/>
                    <a:pt x="1373" y="37033"/>
                    <a:pt x="3065" y="37033"/>
                  </a:cubicBezTo>
                  <a:lnTo>
                    <a:pt x="14265" y="37033"/>
                  </a:lnTo>
                  <a:lnTo>
                    <a:pt x="26201" y="62277"/>
                  </a:lnTo>
                  <a:cubicBezTo>
                    <a:pt x="26761" y="63465"/>
                    <a:pt x="27863" y="64035"/>
                    <a:pt x="28963" y="64035"/>
                  </a:cubicBezTo>
                  <a:cubicBezTo>
                    <a:pt x="30223" y="64035"/>
                    <a:pt x="31480" y="63287"/>
                    <a:pt x="31911" y="61860"/>
                  </a:cubicBezTo>
                  <a:lnTo>
                    <a:pt x="48822" y="6128"/>
                  </a:lnTo>
                  <a:lnTo>
                    <a:pt x="91688" y="6128"/>
                  </a:lnTo>
                  <a:cubicBezTo>
                    <a:pt x="93379" y="6128"/>
                    <a:pt x="94752" y="4755"/>
                    <a:pt x="94752" y="3064"/>
                  </a:cubicBezTo>
                  <a:cubicBezTo>
                    <a:pt x="94752" y="1373"/>
                    <a:pt x="93379" y="0"/>
                    <a:pt x="9168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3754225" y="1788450"/>
              <a:ext cx="1030000" cy="1015600"/>
            </a:xfrm>
            <a:custGeom>
              <a:avLst/>
              <a:gdLst/>
              <a:ahLst/>
              <a:cxnLst/>
              <a:rect l="l" t="t" r="r" b="b"/>
              <a:pathLst>
                <a:path w="41200" h="40624" extrusionOk="0">
                  <a:moveTo>
                    <a:pt x="3346" y="0"/>
                  </a:moveTo>
                  <a:cubicBezTo>
                    <a:pt x="2562" y="0"/>
                    <a:pt x="1778" y="301"/>
                    <a:pt x="1177" y="901"/>
                  </a:cubicBezTo>
                  <a:cubicBezTo>
                    <a:pt x="1" y="2102"/>
                    <a:pt x="1" y="4038"/>
                    <a:pt x="1177" y="5239"/>
                  </a:cubicBezTo>
                  <a:lnTo>
                    <a:pt x="16275" y="20312"/>
                  </a:lnTo>
                  <a:lnTo>
                    <a:pt x="1177" y="35409"/>
                  </a:lnTo>
                  <a:cubicBezTo>
                    <a:pt x="1" y="36586"/>
                    <a:pt x="1" y="38546"/>
                    <a:pt x="1177" y="39723"/>
                  </a:cubicBezTo>
                  <a:cubicBezTo>
                    <a:pt x="1778" y="40323"/>
                    <a:pt x="2562" y="40624"/>
                    <a:pt x="3346" y="40624"/>
                  </a:cubicBezTo>
                  <a:cubicBezTo>
                    <a:pt x="4130" y="40624"/>
                    <a:pt x="4915" y="40323"/>
                    <a:pt x="5515" y="39723"/>
                  </a:cubicBezTo>
                  <a:lnTo>
                    <a:pt x="20588" y="24650"/>
                  </a:lnTo>
                  <a:lnTo>
                    <a:pt x="35685" y="39723"/>
                  </a:lnTo>
                  <a:cubicBezTo>
                    <a:pt x="36286" y="40323"/>
                    <a:pt x="37070" y="40624"/>
                    <a:pt x="37855" y="40624"/>
                  </a:cubicBezTo>
                  <a:cubicBezTo>
                    <a:pt x="38639" y="40624"/>
                    <a:pt x="39423" y="40323"/>
                    <a:pt x="40024" y="39723"/>
                  </a:cubicBezTo>
                  <a:cubicBezTo>
                    <a:pt x="41200" y="38546"/>
                    <a:pt x="41200" y="36586"/>
                    <a:pt x="40024" y="35409"/>
                  </a:cubicBezTo>
                  <a:lnTo>
                    <a:pt x="24926" y="20312"/>
                  </a:lnTo>
                  <a:lnTo>
                    <a:pt x="40024" y="5239"/>
                  </a:lnTo>
                  <a:cubicBezTo>
                    <a:pt x="41200" y="4038"/>
                    <a:pt x="41200" y="2102"/>
                    <a:pt x="40024" y="901"/>
                  </a:cubicBezTo>
                  <a:cubicBezTo>
                    <a:pt x="39423" y="301"/>
                    <a:pt x="38639" y="0"/>
                    <a:pt x="37855" y="0"/>
                  </a:cubicBezTo>
                  <a:cubicBezTo>
                    <a:pt x="37070" y="0"/>
                    <a:pt x="36286" y="301"/>
                    <a:pt x="35685" y="901"/>
                  </a:cubicBezTo>
                  <a:lnTo>
                    <a:pt x="20588" y="15974"/>
                  </a:lnTo>
                  <a:lnTo>
                    <a:pt x="5515" y="901"/>
                  </a:lnTo>
                  <a:cubicBezTo>
                    <a:pt x="4915" y="301"/>
                    <a:pt x="4130" y="0"/>
                    <a:pt x="334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1446125" y="238125"/>
              <a:ext cx="4717950" cy="5228350"/>
            </a:xfrm>
            <a:custGeom>
              <a:avLst/>
              <a:gdLst/>
              <a:ahLst/>
              <a:cxnLst/>
              <a:rect l="l" t="t" r="r" b="b"/>
              <a:pathLst>
                <a:path w="188718" h="209134" extrusionOk="0">
                  <a:moveTo>
                    <a:pt x="58552" y="125730"/>
                  </a:moveTo>
                  <a:lnTo>
                    <a:pt x="58552" y="137837"/>
                  </a:lnTo>
                  <a:lnTo>
                    <a:pt x="58527" y="138009"/>
                  </a:lnTo>
                  <a:cubicBezTo>
                    <a:pt x="58454" y="139210"/>
                    <a:pt x="57449" y="140190"/>
                    <a:pt x="56223" y="140190"/>
                  </a:cubicBezTo>
                  <a:lnTo>
                    <a:pt x="29141" y="140190"/>
                  </a:lnTo>
                  <a:cubicBezTo>
                    <a:pt x="27940" y="140190"/>
                    <a:pt x="26935" y="139283"/>
                    <a:pt x="26837" y="138107"/>
                  </a:cubicBezTo>
                  <a:cubicBezTo>
                    <a:pt x="26837" y="138082"/>
                    <a:pt x="26837" y="138033"/>
                    <a:pt x="26837" y="138009"/>
                  </a:cubicBezTo>
                  <a:lnTo>
                    <a:pt x="26813" y="125730"/>
                  </a:lnTo>
                  <a:close/>
                  <a:moveTo>
                    <a:pt x="73919" y="141244"/>
                  </a:moveTo>
                  <a:lnTo>
                    <a:pt x="61052" y="190335"/>
                  </a:lnTo>
                  <a:lnTo>
                    <a:pt x="49312" y="190335"/>
                  </a:lnTo>
                  <a:lnTo>
                    <a:pt x="61297" y="144626"/>
                  </a:lnTo>
                  <a:cubicBezTo>
                    <a:pt x="62424" y="143744"/>
                    <a:pt x="63355" y="142617"/>
                    <a:pt x="63968" y="141244"/>
                  </a:cubicBezTo>
                  <a:close/>
                  <a:moveTo>
                    <a:pt x="126539" y="141244"/>
                  </a:moveTo>
                  <a:lnTo>
                    <a:pt x="139406" y="190335"/>
                  </a:lnTo>
                  <a:lnTo>
                    <a:pt x="127666" y="190335"/>
                  </a:lnTo>
                  <a:lnTo>
                    <a:pt x="114799" y="141244"/>
                  </a:lnTo>
                  <a:close/>
                  <a:moveTo>
                    <a:pt x="62890" y="196462"/>
                  </a:moveTo>
                  <a:cubicBezTo>
                    <a:pt x="64115" y="196462"/>
                    <a:pt x="65144" y="197467"/>
                    <a:pt x="65144" y="198717"/>
                  </a:cubicBezTo>
                  <a:lnTo>
                    <a:pt x="65144" y="200751"/>
                  </a:lnTo>
                  <a:cubicBezTo>
                    <a:pt x="65144" y="202001"/>
                    <a:pt x="64115" y="203006"/>
                    <a:pt x="62890" y="203006"/>
                  </a:cubicBezTo>
                  <a:lnTo>
                    <a:pt x="42229" y="203006"/>
                  </a:lnTo>
                  <a:cubicBezTo>
                    <a:pt x="40979" y="203006"/>
                    <a:pt x="39974" y="202001"/>
                    <a:pt x="39974" y="200751"/>
                  </a:cubicBezTo>
                  <a:lnTo>
                    <a:pt x="39974" y="198717"/>
                  </a:lnTo>
                  <a:cubicBezTo>
                    <a:pt x="39974" y="197467"/>
                    <a:pt x="40979" y="196462"/>
                    <a:pt x="42229" y="196462"/>
                  </a:cubicBezTo>
                  <a:close/>
                  <a:moveTo>
                    <a:pt x="146489" y="196462"/>
                  </a:moveTo>
                  <a:cubicBezTo>
                    <a:pt x="147739" y="196462"/>
                    <a:pt x="148744" y="197467"/>
                    <a:pt x="148744" y="198717"/>
                  </a:cubicBezTo>
                  <a:lnTo>
                    <a:pt x="148744" y="200751"/>
                  </a:lnTo>
                  <a:cubicBezTo>
                    <a:pt x="148744" y="202001"/>
                    <a:pt x="147739" y="203006"/>
                    <a:pt x="146489" y="203006"/>
                  </a:cubicBezTo>
                  <a:lnTo>
                    <a:pt x="125828" y="203006"/>
                  </a:lnTo>
                  <a:cubicBezTo>
                    <a:pt x="124578" y="203006"/>
                    <a:pt x="123573" y="202001"/>
                    <a:pt x="123573" y="200751"/>
                  </a:cubicBezTo>
                  <a:lnTo>
                    <a:pt x="123573" y="198717"/>
                  </a:lnTo>
                  <a:cubicBezTo>
                    <a:pt x="123573" y="197467"/>
                    <a:pt x="124603" y="196462"/>
                    <a:pt x="125828" y="196462"/>
                  </a:cubicBezTo>
                  <a:close/>
                  <a:moveTo>
                    <a:pt x="10760" y="0"/>
                  </a:moveTo>
                  <a:cubicBezTo>
                    <a:pt x="4828" y="0"/>
                    <a:pt x="0" y="4828"/>
                    <a:pt x="0" y="10784"/>
                  </a:cubicBezTo>
                  <a:lnTo>
                    <a:pt x="0" y="130460"/>
                  </a:lnTo>
                  <a:cubicBezTo>
                    <a:pt x="0" y="136416"/>
                    <a:pt x="4828" y="141244"/>
                    <a:pt x="10760" y="141244"/>
                  </a:cubicBezTo>
                  <a:lnTo>
                    <a:pt x="21396" y="141244"/>
                  </a:lnTo>
                  <a:cubicBezTo>
                    <a:pt x="22720" y="144234"/>
                    <a:pt x="25685" y="146317"/>
                    <a:pt x="29141" y="146317"/>
                  </a:cubicBezTo>
                  <a:lnTo>
                    <a:pt x="54508" y="146317"/>
                  </a:lnTo>
                  <a:lnTo>
                    <a:pt x="42964" y="190335"/>
                  </a:lnTo>
                  <a:lnTo>
                    <a:pt x="42229" y="190335"/>
                  </a:lnTo>
                  <a:cubicBezTo>
                    <a:pt x="37597" y="190335"/>
                    <a:pt x="33847" y="194085"/>
                    <a:pt x="33847" y="198717"/>
                  </a:cubicBezTo>
                  <a:lnTo>
                    <a:pt x="33847" y="200751"/>
                  </a:lnTo>
                  <a:cubicBezTo>
                    <a:pt x="33847" y="205384"/>
                    <a:pt x="37597" y="209133"/>
                    <a:pt x="42229" y="209133"/>
                  </a:cubicBezTo>
                  <a:lnTo>
                    <a:pt x="62890" y="209133"/>
                  </a:lnTo>
                  <a:cubicBezTo>
                    <a:pt x="67497" y="209133"/>
                    <a:pt x="71272" y="205384"/>
                    <a:pt x="71272" y="200751"/>
                  </a:cubicBezTo>
                  <a:lnTo>
                    <a:pt x="71272" y="198717"/>
                  </a:lnTo>
                  <a:cubicBezTo>
                    <a:pt x="71272" y="195605"/>
                    <a:pt x="69581" y="192909"/>
                    <a:pt x="67081" y="191463"/>
                  </a:cubicBezTo>
                  <a:lnTo>
                    <a:pt x="80242" y="141244"/>
                  </a:lnTo>
                  <a:lnTo>
                    <a:pt x="108451" y="141244"/>
                  </a:lnTo>
                  <a:lnTo>
                    <a:pt x="121637" y="191463"/>
                  </a:lnTo>
                  <a:cubicBezTo>
                    <a:pt x="119137" y="192909"/>
                    <a:pt x="117446" y="195605"/>
                    <a:pt x="117446" y="198717"/>
                  </a:cubicBezTo>
                  <a:lnTo>
                    <a:pt x="117446" y="200751"/>
                  </a:lnTo>
                  <a:cubicBezTo>
                    <a:pt x="117446" y="205384"/>
                    <a:pt x="121221" y="209133"/>
                    <a:pt x="125828" y="209133"/>
                  </a:cubicBezTo>
                  <a:lnTo>
                    <a:pt x="146489" y="209133"/>
                  </a:lnTo>
                  <a:cubicBezTo>
                    <a:pt x="151121" y="209133"/>
                    <a:pt x="154871" y="205384"/>
                    <a:pt x="154871" y="200751"/>
                  </a:cubicBezTo>
                  <a:lnTo>
                    <a:pt x="154871" y="198717"/>
                  </a:lnTo>
                  <a:cubicBezTo>
                    <a:pt x="154871" y="194085"/>
                    <a:pt x="151121" y="190335"/>
                    <a:pt x="146489" y="190335"/>
                  </a:cubicBezTo>
                  <a:lnTo>
                    <a:pt x="145754" y="190335"/>
                  </a:lnTo>
                  <a:lnTo>
                    <a:pt x="132862" y="141244"/>
                  </a:lnTo>
                  <a:lnTo>
                    <a:pt x="177934" y="141244"/>
                  </a:lnTo>
                  <a:cubicBezTo>
                    <a:pt x="183889" y="141244"/>
                    <a:pt x="188718" y="136416"/>
                    <a:pt x="188718" y="130460"/>
                  </a:cubicBezTo>
                  <a:lnTo>
                    <a:pt x="188718" y="10784"/>
                  </a:lnTo>
                  <a:cubicBezTo>
                    <a:pt x="188718" y="4828"/>
                    <a:pt x="183889" y="0"/>
                    <a:pt x="177934" y="0"/>
                  </a:cubicBezTo>
                  <a:lnTo>
                    <a:pt x="101515" y="0"/>
                  </a:lnTo>
                  <a:cubicBezTo>
                    <a:pt x="99800" y="0"/>
                    <a:pt x="98452" y="1372"/>
                    <a:pt x="98452" y="3064"/>
                  </a:cubicBezTo>
                  <a:cubicBezTo>
                    <a:pt x="98452" y="4755"/>
                    <a:pt x="99800" y="6127"/>
                    <a:pt x="101515" y="6127"/>
                  </a:cubicBezTo>
                  <a:lnTo>
                    <a:pt x="177934" y="6127"/>
                  </a:lnTo>
                  <a:cubicBezTo>
                    <a:pt x="180507" y="6127"/>
                    <a:pt x="182591" y="8210"/>
                    <a:pt x="182591" y="10784"/>
                  </a:cubicBezTo>
                  <a:lnTo>
                    <a:pt x="182591" y="130460"/>
                  </a:lnTo>
                  <a:cubicBezTo>
                    <a:pt x="182591" y="133034"/>
                    <a:pt x="180507" y="135117"/>
                    <a:pt x="177934" y="135117"/>
                  </a:cubicBezTo>
                  <a:lnTo>
                    <a:pt x="64679" y="135117"/>
                  </a:lnTo>
                  <a:lnTo>
                    <a:pt x="64679" y="128549"/>
                  </a:lnTo>
                  <a:lnTo>
                    <a:pt x="170312" y="128549"/>
                  </a:lnTo>
                  <a:cubicBezTo>
                    <a:pt x="173473" y="128549"/>
                    <a:pt x="176022" y="126000"/>
                    <a:pt x="176022" y="122838"/>
                  </a:cubicBezTo>
                  <a:lnTo>
                    <a:pt x="176022" y="78722"/>
                  </a:lnTo>
                  <a:cubicBezTo>
                    <a:pt x="176022" y="77031"/>
                    <a:pt x="174650" y="75659"/>
                    <a:pt x="172959" y="75659"/>
                  </a:cubicBezTo>
                  <a:cubicBezTo>
                    <a:pt x="171267" y="75659"/>
                    <a:pt x="169895" y="77031"/>
                    <a:pt x="169895" y="78722"/>
                  </a:cubicBezTo>
                  <a:lnTo>
                    <a:pt x="169895" y="122421"/>
                  </a:lnTo>
                  <a:lnTo>
                    <a:pt x="63821" y="122421"/>
                  </a:lnTo>
                  <a:cubicBezTo>
                    <a:pt x="62792" y="120730"/>
                    <a:pt x="60904" y="119603"/>
                    <a:pt x="58821" y="119603"/>
                  </a:cubicBezTo>
                  <a:lnTo>
                    <a:pt x="26543" y="119603"/>
                  </a:lnTo>
                  <a:cubicBezTo>
                    <a:pt x="24460" y="119603"/>
                    <a:pt x="22573" y="120730"/>
                    <a:pt x="21543" y="122421"/>
                  </a:cubicBezTo>
                  <a:lnTo>
                    <a:pt x="18798" y="122421"/>
                  </a:lnTo>
                  <a:lnTo>
                    <a:pt x="18798" y="18823"/>
                  </a:lnTo>
                  <a:lnTo>
                    <a:pt x="169895" y="18823"/>
                  </a:lnTo>
                  <a:lnTo>
                    <a:pt x="169895" y="64434"/>
                  </a:lnTo>
                  <a:cubicBezTo>
                    <a:pt x="169895" y="66125"/>
                    <a:pt x="171267" y="67497"/>
                    <a:pt x="172959" y="67497"/>
                  </a:cubicBezTo>
                  <a:cubicBezTo>
                    <a:pt x="174650" y="67497"/>
                    <a:pt x="176022" y="66125"/>
                    <a:pt x="176022" y="64434"/>
                  </a:cubicBezTo>
                  <a:lnTo>
                    <a:pt x="176022" y="18406"/>
                  </a:lnTo>
                  <a:cubicBezTo>
                    <a:pt x="176022" y="15244"/>
                    <a:pt x="173473" y="12696"/>
                    <a:pt x="170312" y="12696"/>
                  </a:cubicBezTo>
                  <a:lnTo>
                    <a:pt x="18406" y="12696"/>
                  </a:lnTo>
                  <a:cubicBezTo>
                    <a:pt x="15245" y="12696"/>
                    <a:pt x="12671" y="15244"/>
                    <a:pt x="12671" y="18406"/>
                  </a:cubicBezTo>
                  <a:lnTo>
                    <a:pt x="12671" y="122838"/>
                  </a:lnTo>
                  <a:cubicBezTo>
                    <a:pt x="12671" y="126000"/>
                    <a:pt x="15245" y="128549"/>
                    <a:pt x="18406" y="128549"/>
                  </a:cubicBezTo>
                  <a:lnTo>
                    <a:pt x="20686" y="128549"/>
                  </a:lnTo>
                  <a:lnTo>
                    <a:pt x="20686" y="135117"/>
                  </a:lnTo>
                  <a:lnTo>
                    <a:pt x="10760" y="135117"/>
                  </a:lnTo>
                  <a:cubicBezTo>
                    <a:pt x="8211" y="135117"/>
                    <a:pt x="6127" y="133034"/>
                    <a:pt x="6127" y="130460"/>
                  </a:cubicBezTo>
                  <a:lnTo>
                    <a:pt x="6127" y="10784"/>
                  </a:lnTo>
                  <a:cubicBezTo>
                    <a:pt x="6127" y="8210"/>
                    <a:pt x="8211" y="6127"/>
                    <a:pt x="10760" y="6127"/>
                  </a:cubicBezTo>
                  <a:lnTo>
                    <a:pt x="87202" y="6127"/>
                  </a:lnTo>
                  <a:cubicBezTo>
                    <a:pt x="88893" y="6127"/>
                    <a:pt x="90266" y="4755"/>
                    <a:pt x="90266" y="3064"/>
                  </a:cubicBezTo>
                  <a:cubicBezTo>
                    <a:pt x="90266" y="1372"/>
                    <a:pt x="88893" y="0"/>
                    <a:pt x="87202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5" name="Google Shape;285;p33"/>
          <p:cNvCxnSpPr/>
          <p:nvPr/>
        </p:nvCxnSpPr>
        <p:spPr>
          <a:xfrm>
            <a:off x="2101631" y="2370903"/>
            <a:ext cx="2418300" cy="0"/>
          </a:xfrm>
          <a:prstGeom prst="straightConnector1">
            <a:avLst/>
          </a:prstGeom>
          <a:noFill/>
          <a:ln w="19050" cap="flat" cmpd="sng">
            <a:solidFill>
              <a:srgbClr val="5B72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33"/>
          <p:cNvCxnSpPr/>
          <p:nvPr/>
        </p:nvCxnSpPr>
        <p:spPr>
          <a:xfrm>
            <a:off x="4893731" y="2370897"/>
            <a:ext cx="2398500" cy="0"/>
          </a:xfrm>
          <a:prstGeom prst="straightConnector1">
            <a:avLst/>
          </a:prstGeom>
          <a:noFill/>
          <a:ln w="19050" cap="flat" cmpd="sng">
            <a:solidFill>
              <a:srgbClr val="5B72B7"/>
            </a:solidFill>
            <a:prstDash val="solid"/>
            <a:round/>
            <a:headEnd type="none" w="med" len="med"/>
            <a:tailEnd type="none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7" name="Google Shape;287;p33"/>
              <p:cNvSpPr txBox="1">
                <a:spLocks noGrp="1"/>
              </p:cNvSpPr>
              <p:nvPr>
                <p:ph type="subTitle" idx="4294967295"/>
              </p:nvPr>
            </p:nvSpPr>
            <p:spPr>
              <a:xfrm>
                <a:off x="4892045" y="1583762"/>
                <a:ext cx="1999200" cy="693079"/>
              </a:xfrm>
              <a:prstGeom prst="rect">
                <a:avLst/>
              </a:prstGeom>
              <a:ln>
                <a:solidFill>
                  <a:srgbClr val="5B72B7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0" rIns="91425" bIns="0" anchor="ctr" anchorCtr="0">
                <a:noAutofit/>
              </a:bodyPr>
              <a:lstStyle/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s" dirty="0"/>
                  <a:t>Assumption:   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5B72B7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solidFill>
                          <a:srgbClr val="5B72B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⊥</m:t>
                    </m:r>
                    <m:r>
                      <a:rPr lang="en-US" b="0" i="1" smtClean="0">
                        <a:solidFill>
                          <a:srgbClr val="5B72B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solidFill>
                          <a:srgbClr val="5B72B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| </m:t>
                    </m:r>
                    <m:r>
                      <a:rPr lang="en-US" b="0" i="1" smtClean="0">
                        <a:solidFill>
                          <a:srgbClr val="5B72B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solidFill>
                          <a:srgbClr val="5B72B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, </m:t>
                    </m:r>
                    <m:r>
                      <a:rPr lang="en-US" b="0" i="1" smtClean="0">
                        <a:solidFill>
                          <a:srgbClr val="5B72B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dirty="0">
                  <a:solidFill>
                    <a:srgbClr val="5B72B7"/>
                  </a:solidFill>
                </a:endParaRPr>
              </a:p>
            </p:txBody>
          </p:sp>
        </mc:Choice>
        <mc:Fallback xmlns="">
          <p:sp>
            <p:nvSpPr>
              <p:cNvPr id="287" name="Google Shape;287;p33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4892045" y="1583762"/>
                <a:ext cx="1999200" cy="69307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solidFill>
                  <a:srgbClr val="5B72B7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88" name="Google Shape;288;p33"/>
          <p:cNvGrpSpPr/>
          <p:nvPr/>
        </p:nvGrpSpPr>
        <p:grpSpPr>
          <a:xfrm>
            <a:off x="6936135" y="1827339"/>
            <a:ext cx="365433" cy="355623"/>
            <a:chOff x="1190175" y="307975"/>
            <a:chExt cx="5213025" cy="5073075"/>
          </a:xfrm>
        </p:grpSpPr>
        <p:sp>
          <p:nvSpPr>
            <p:cNvPr id="289" name="Google Shape;289;p33"/>
            <p:cNvSpPr/>
            <p:nvPr/>
          </p:nvSpPr>
          <p:spPr>
            <a:xfrm>
              <a:off x="2771375" y="307975"/>
              <a:ext cx="3631825" cy="3660475"/>
            </a:xfrm>
            <a:custGeom>
              <a:avLst/>
              <a:gdLst/>
              <a:ahLst/>
              <a:cxnLst/>
              <a:rect l="l" t="t" r="r" b="b"/>
              <a:pathLst>
                <a:path w="145273" h="146419" extrusionOk="0">
                  <a:moveTo>
                    <a:pt x="19060" y="10054"/>
                  </a:moveTo>
                  <a:lnTo>
                    <a:pt x="121528" y="65849"/>
                  </a:lnTo>
                  <a:lnTo>
                    <a:pt x="121528" y="65849"/>
                  </a:lnTo>
                  <a:lnTo>
                    <a:pt x="29956" y="48138"/>
                  </a:lnTo>
                  <a:lnTo>
                    <a:pt x="19060" y="10054"/>
                  </a:lnTo>
                  <a:close/>
                  <a:moveTo>
                    <a:pt x="28359" y="54598"/>
                  </a:moveTo>
                  <a:lnTo>
                    <a:pt x="107224" y="69895"/>
                  </a:lnTo>
                  <a:lnTo>
                    <a:pt x="40959" y="69895"/>
                  </a:lnTo>
                  <a:cubicBezTo>
                    <a:pt x="39113" y="69895"/>
                    <a:pt x="37623" y="71386"/>
                    <a:pt x="37623" y="73196"/>
                  </a:cubicBezTo>
                  <a:cubicBezTo>
                    <a:pt x="37623" y="75042"/>
                    <a:pt x="39113" y="76533"/>
                    <a:pt x="40959" y="76533"/>
                  </a:cubicBezTo>
                  <a:lnTo>
                    <a:pt x="107224" y="76533"/>
                  </a:lnTo>
                  <a:lnTo>
                    <a:pt x="28359" y="91795"/>
                  </a:lnTo>
                  <a:lnTo>
                    <a:pt x="11819" y="76533"/>
                  </a:lnTo>
                  <a:lnTo>
                    <a:pt x="27330" y="76533"/>
                  </a:lnTo>
                  <a:cubicBezTo>
                    <a:pt x="29175" y="76533"/>
                    <a:pt x="30666" y="75042"/>
                    <a:pt x="30666" y="73196"/>
                  </a:cubicBezTo>
                  <a:cubicBezTo>
                    <a:pt x="30666" y="71386"/>
                    <a:pt x="29175" y="69895"/>
                    <a:pt x="27330" y="69895"/>
                  </a:cubicBezTo>
                  <a:lnTo>
                    <a:pt x="11819" y="69895"/>
                  </a:lnTo>
                  <a:lnTo>
                    <a:pt x="28359" y="54598"/>
                  </a:lnTo>
                  <a:close/>
                  <a:moveTo>
                    <a:pt x="121528" y="80543"/>
                  </a:moveTo>
                  <a:lnTo>
                    <a:pt x="19060" y="136374"/>
                  </a:lnTo>
                  <a:lnTo>
                    <a:pt x="29956" y="98290"/>
                  </a:lnTo>
                  <a:lnTo>
                    <a:pt x="121528" y="80543"/>
                  </a:lnTo>
                  <a:close/>
                  <a:moveTo>
                    <a:pt x="13702" y="1"/>
                  </a:moveTo>
                  <a:cubicBezTo>
                    <a:pt x="12958" y="1"/>
                    <a:pt x="12223" y="247"/>
                    <a:pt x="11606" y="720"/>
                  </a:cubicBezTo>
                  <a:cubicBezTo>
                    <a:pt x="10577" y="1572"/>
                    <a:pt x="10116" y="2956"/>
                    <a:pt x="10506" y="4234"/>
                  </a:cubicBezTo>
                  <a:lnTo>
                    <a:pt x="23567" y="49984"/>
                  </a:lnTo>
                  <a:lnTo>
                    <a:pt x="1065" y="70783"/>
                  </a:lnTo>
                  <a:cubicBezTo>
                    <a:pt x="1029" y="70783"/>
                    <a:pt x="1029" y="70783"/>
                    <a:pt x="1029" y="70818"/>
                  </a:cubicBezTo>
                  <a:cubicBezTo>
                    <a:pt x="958" y="70854"/>
                    <a:pt x="923" y="70889"/>
                    <a:pt x="887" y="70960"/>
                  </a:cubicBezTo>
                  <a:cubicBezTo>
                    <a:pt x="852" y="70996"/>
                    <a:pt x="817" y="71031"/>
                    <a:pt x="781" y="71067"/>
                  </a:cubicBezTo>
                  <a:cubicBezTo>
                    <a:pt x="746" y="71102"/>
                    <a:pt x="710" y="71173"/>
                    <a:pt x="675" y="71209"/>
                  </a:cubicBezTo>
                  <a:cubicBezTo>
                    <a:pt x="639" y="71244"/>
                    <a:pt x="604" y="71280"/>
                    <a:pt x="568" y="71315"/>
                  </a:cubicBezTo>
                  <a:cubicBezTo>
                    <a:pt x="533" y="71386"/>
                    <a:pt x="497" y="71422"/>
                    <a:pt x="462" y="71493"/>
                  </a:cubicBezTo>
                  <a:cubicBezTo>
                    <a:pt x="462" y="71528"/>
                    <a:pt x="426" y="71564"/>
                    <a:pt x="426" y="71599"/>
                  </a:cubicBezTo>
                  <a:cubicBezTo>
                    <a:pt x="355" y="71670"/>
                    <a:pt x="320" y="71741"/>
                    <a:pt x="284" y="71812"/>
                  </a:cubicBezTo>
                  <a:cubicBezTo>
                    <a:pt x="284" y="71848"/>
                    <a:pt x="284" y="71883"/>
                    <a:pt x="249" y="71883"/>
                  </a:cubicBezTo>
                  <a:cubicBezTo>
                    <a:pt x="213" y="71990"/>
                    <a:pt x="178" y="72061"/>
                    <a:pt x="142" y="72167"/>
                  </a:cubicBezTo>
                  <a:cubicBezTo>
                    <a:pt x="142" y="72167"/>
                    <a:pt x="142" y="72202"/>
                    <a:pt x="142" y="72202"/>
                  </a:cubicBezTo>
                  <a:cubicBezTo>
                    <a:pt x="107" y="72309"/>
                    <a:pt x="71" y="72415"/>
                    <a:pt x="71" y="72522"/>
                  </a:cubicBezTo>
                  <a:cubicBezTo>
                    <a:pt x="36" y="72628"/>
                    <a:pt x="0" y="72735"/>
                    <a:pt x="0" y="72877"/>
                  </a:cubicBezTo>
                  <a:cubicBezTo>
                    <a:pt x="0" y="72983"/>
                    <a:pt x="0" y="73090"/>
                    <a:pt x="0" y="73196"/>
                  </a:cubicBezTo>
                  <a:cubicBezTo>
                    <a:pt x="0" y="73338"/>
                    <a:pt x="0" y="73445"/>
                    <a:pt x="0" y="73551"/>
                  </a:cubicBezTo>
                  <a:cubicBezTo>
                    <a:pt x="0" y="73658"/>
                    <a:pt x="36" y="73800"/>
                    <a:pt x="71" y="73906"/>
                  </a:cubicBezTo>
                  <a:cubicBezTo>
                    <a:pt x="71" y="74013"/>
                    <a:pt x="107" y="74119"/>
                    <a:pt x="142" y="74226"/>
                  </a:cubicBezTo>
                  <a:cubicBezTo>
                    <a:pt x="142" y="74226"/>
                    <a:pt x="142" y="74226"/>
                    <a:pt x="142" y="74261"/>
                  </a:cubicBezTo>
                  <a:cubicBezTo>
                    <a:pt x="178" y="74332"/>
                    <a:pt x="213" y="74439"/>
                    <a:pt x="249" y="74545"/>
                  </a:cubicBezTo>
                  <a:cubicBezTo>
                    <a:pt x="284" y="74545"/>
                    <a:pt x="284" y="74580"/>
                    <a:pt x="284" y="74580"/>
                  </a:cubicBezTo>
                  <a:cubicBezTo>
                    <a:pt x="320" y="74687"/>
                    <a:pt x="355" y="74758"/>
                    <a:pt x="426" y="74829"/>
                  </a:cubicBezTo>
                  <a:cubicBezTo>
                    <a:pt x="426" y="74864"/>
                    <a:pt x="462" y="74900"/>
                    <a:pt x="462" y="74935"/>
                  </a:cubicBezTo>
                  <a:cubicBezTo>
                    <a:pt x="497" y="74971"/>
                    <a:pt x="533" y="75042"/>
                    <a:pt x="568" y="75113"/>
                  </a:cubicBezTo>
                  <a:cubicBezTo>
                    <a:pt x="604" y="75148"/>
                    <a:pt x="639" y="75184"/>
                    <a:pt x="675" y="75219"/>
                  </a:cubicBezTo>
                  <a:cubicBezTo>
                    <a:pt x="710" y="75255"/>
                    <a:pt x="746" y="75326"/>
                    <a:pt x="781" y="75361"/>
                  </a:cubicBezTo>
                  <a:cubicBezTo>
                    <a:pt x="817" y="75397"/>
                    <a:pt x="852" y="75432"/>
                    <a:pt x="887" y="75468"/>
                  </a:cubicBezTo>
                  <a:cubicBezTo>
                    <a:pt x="923" y="75503"/>
                    <a:pt x="958" y="75574"/>
                    <a:pt x="1029" y="75610"/>
                  </a:cubicBezTo>
                  <a:cubicBezTo>
                    <a:pt x="1029" y="75610"/>
                    <a:pt x="1029" y="75645"/>
                    <a:pt x="1065" y="75645"/>
                  </a:cubicBezTo>
                  <a:lnTo>
                    <a:pt x="23567" y="96444"/>
                  </a:lnTo>
                  <a:lnTo>
                    <a:pt x="10506" y="142159"/>
                  </a:lnTo>
                  <a:cubicBezTo>
                    <a:pt x="10116" y="143472"/>
                    <a:pt x="10577" y="144856"/>
                    <a:pt x="11606" y="145673"/>
                  </a:cubicBezTo>
                  <a:cubicBezTo>
                    <a:pt x="12210" y="146170"/>
                    <a:pt x="12955" y="146418"/>
                    <a:pt x="13700" y="146418"/>
                  </a:cubicBezTo>
                  <a:cubicBezTo>
                    <a:pt x="14233" y="146418"/>
                    <a:pt x="14765" y="146276"/>
                    <a:pt x="15298" y="145992"/>
                  </a:cubicBezTo>
                  <a:lnTo>
                    <a:pt x="143498" y="76142"/>
                  </a:lnTo>
                  <a:cubicBezTo>
                    <a:pt x="143533" y="76142"/>
                    <a:pt x="143569" y="76107"/>
                    <a:pt x="143569" y="76107"/>
                  </a:cubicBezTo>
                  <a:cubicBezTo>
                    <a:pt x="143604" y="76107"/>
                    <a:pt x="143640" y="76071"/>
                    <a:pt x="143675" y="76036"/>
                  </a:cubicBezTo>
                  <a:cubicBezTo>
                    <a:pt x="143746" y="76000"/>
                    <a:pt x="143782" y="76000"/>
                    <a:pt x="143817" y="75965"/>
                  </a:cubicBezTo>
                  <a:cubicBezTo>
                    <a:pt x="143853" y="75929"/>
                    <a:pt x="143853" y="75929"/>
                    <a:pt x="143888" y="75929"/>
                  </a:cubicBezTo>
                  <a:cubicBezTo>
                    <a:pt x="143923" y="75894"/>
                    <a:pt x="143923" y="75858"/>
                    <a:pt x="143959" y="75858"/>
                  </a:cubicBezTo>
                  <a:cubicBezTo>
                    <a:pt x="144030" y="75823"/>
                    <a:pt x="144065" y="75752"/>
                    <a:pt x="144136" y="75716"/>
                  </a:cubicBezTo>
                  <a:cubicBezTo>
                    <a:pt x="144172" y="75681"/>
                    <a:pt x="144207" y="75645"/>
                    <a:pt x="144243" y="75610"/>
                  </a:cubicBezTo>
                  <a:cubicBezTo>
                    <a:pt x="144278" y="75610"/>
                    <a:pt x="144278" y="75574"/>
                    <a:pt x="144278" y="75574"/>
                  </a:cubicBezTo>
                  <a:cubicBezTo>
                    <a:pt x="144314" y="75539"/>
                    <a:pt x="144314" y="75539"/>
                    <a:pt x="144349" y="75503"/>
                  </a:cubicBezTo>
                  <a:cubicBezTo>
                    <a:pt x="144385" y="75468"/>
                    <a:pt x="144456" y="75397"/>
                    <a:pt x="144491" y="75361"/>
                  </a:cubicBezTo>
                  <a:cubicBezTo>
                    <a:pt x="144491" y="75361"/>
                    <a:pt x="144491" y="75326"/>
                    <a:pt x="144527" y="75326"/>
                  </a:cubicBezTo>
                  <a:cubicBezTo>
                    <a:pt x="144527" y="75326"/>
                    <a:pt x="144527" y="75290"/>
                    <a:pt x="144527" y="75290"/>
                  </a:cubicBezTo>
                  <a:cubicBezTo>
                    <a:pt x="144562" y="75290"/>
                    <a:pt x="144562" y="75255"/>
                    <a:pt x="144562" y="75255"/>
                  </a:cubicBezTo>
                  <a:cubicBezTo>
                    <a:pt x="144598" y="75184"/>
                    <a:pt x="144633" y="75148"/>
                    <a:pt x="144669" y="75113"/>
                  </a:cubicBezTo>
                  <a:cubicBezTo>
                    <a:pt x="144704" y="75077"/>
                    <a:pt x="144704" y="75042"/>
                    <a:pt x="144740" y="75006"/>
                  </a:cubicBezTo>
                  <a:cubicBezTo>
                    <a:pt x="144775" y="74971"/>
                    <a:pt x="144775" y="74935"/>
                    <a:pt x="144811" y="74900"/>
                  </a:cubicBezTo>
                  <a:cubicBezTo>
                    <a:pt x="144811" y="74900"/>
                    <a:pt x="144811" y="74864"/>
                    <a:pt x="144846" y="74864"/>
                  </a:cubicBezTo>
                  <a:cubicBezTo>
                    <a:pt x="144846" y="74829"/>
                    <a:pt x="144882" y="74793"/>
                    <a:pt x="144882" y="74758"/>
                  </a:cubicBezTo>
                  <a:cubicBezTo>
                    <a:pt x="144917" y="74687"/>
                    <a:pt x="144953" y="74651"/>
                    <a:pt x="144988" y="74580"/>
                  </a:cubicBezTo>
                  <a:cubicBezTo>
                    <a:pt x="144988" y="74545"/>
                    <a:pt x="145024" y="74510"/>
                    <a:pt x="145024" y="74474"/>
                  </a:cubicBezTo>
                  <a:cubicBezTo>
                    <a:pt x="145059" y="74403"/>
                    <a:pt x="145059" y="74368"/>
                    <a:pt x="145095" y="74297"/>
                  </a:cubicBezTo>
                  <a:cubicBezTo>
                    <a:pt x="145095" y="74261"/>
                    <a:pt x="145095" y="74226"/>
                    <a:pt x="145130" y="74226"/>
                  </a:cubicBezTo>
                  <a:cubicBezTo>
                    <a:pt x="145130" y="74190"/>
                    <a:pt x="145130" y="74190"/>
                    <a:pt x="145130" y="74155"/>
                  </a:cubicBezTo>
                  <a:cubicBezTo>
                    <a:pt x="145130" y="74155"/>
                    <a:pt x="145130" y="74119"/>
                    <a:pt x="145130" y="74119"/>
                  </a:cubicBezTo>
                  <a:cubicBezTo>
                    <a:pt x="145166" y="74084"/>
                    <a:pt x="145166" y="74084"/>
                    <a:pt x="145166" y="74048"/>
                  </a:cubicBezTo>
                  <a:cubicBezTo>
                    <a:pt x="145166" y="74048"/>
                    <a:pt x="145166" y="74048"/>
                    <a:pt x="145166" y="74013"/>
                  </a:cubicBezTo>
                  <a:cubicBezTo>
                    <a:pt x="145166" y="73977"/>
                    <a:pt x="145201" y="73942"/>
                    <a:pt x="145201" y="73871"/>
                  </a:cubicBezTo>
                  <a:cubicBezTo>
                    <a:pt x="145201" y="73835"/>
                    <a:pt x="145201" y="73800"/>
                    <a:pt x="145237" y="73764"/>
                  </a:cubicBezTo>
                  <a:cubicBezTo>
                    <a:pt x="145237" y="73764"/>
                    <a:pt x="145237" y="73729"/>
                    <a:pt x="145237" y="73729"/>
                  </a:cubicBezTo>
                  <a:cubicBezTo>
                    <a:pt x="145237" y="73693"/>
                    <a:pt x="145237" y="73658"/>
                    <a:pt x="145237" y="73622"/>
                  </a:cubicBezTo>
                  <a:cubicBezTo>
                    <a:pt x="145237" y="73622"/>
                    <a:pt x="145237" y="73587"/>
                    <a:pt x="145237" y="73551"/>
                  </a:cubicBezTo>
                  <a:cubicBezTo>
                    <a:pt x="145272" y="73551"/>
                    <a:pt x="145272" y="73551"/>
                    <a:pt x="145272" y="73516"/>
                  </a:cubicBezTo>
                  <a:cubicBezTo>
                    <a:pt x="145272" y="73480"/>
                    <a:pt x="145272" y="73445"/>
                    <a:pt x="145272" y="73409"/>
                  </a:cubicBezTo>
                  <a:cubicBezTo>
                    <a:pt x="145272" y="73338"/>
                    <a:pt x="145272" y="73267"/>
                    <a:pt x="145272" y="73232"/>
                  </a:cubicBezTo>
                  <a:cubicBezTo>
                    <a:pt x="145272" y="73125"/>
                    <a:pt x="145272" y="73090"/>
                    <a:pt x="145272" y="73019"/>
                  </a:cubicBezTo>
                  <a:cubicBezTo>
                    <a:pt x="145272" y="72983"/>
                    <a:pt x="145272" y="72948"/>
                    <a:pt x="145272" y="72877"/>
                  </a:cubicBezTo>
                  <a:lnTo>
                    <a:pt x="145237" y="72877"/>
                  </a:lnTo>
                  <a:cubicBezTo>
                    <a:pt x="145237" y="72841"/>
                    <a:pt x="145237" y="72806"/>
                    <a:pt x="145237" y="72770"/>
                  </a:cubicBezTo>
                  <a:cubicBezTo>
                    <a:pt x="145237" y="72770"/>
                    <a:pt x="145237" y="72735"/>
                    <a:pt x="145237" y="72699"/>
                  </a:cubicBezTo>
                  <a:cubicBezTo>
                    <a:pt x="145237" y="72699"/>
                    <a:pt x="145237" y="72664"/>
                    <a:pt x="145237" y="72664"/>
                  </a:cubicBezTo>
                  <a:cubicBezTo>
                    <a:pt x="145201" y="72628"/>
                    <a:pt x="145201" y="72593"/>
                    <a:pt x="145201" y="72593"/>
                  </a:cubicBezTo>
                  <a:cubicBezTo>
                    <a:pt x="145201" y="72557"/>
                    <a:pt x="145201" y="72557"/>
                    <a:pt x="145201" y="72522"/>
                  </a:cubicBezTo>
                  <a:cubicBezTo>
                    <a:pt x="145201" y="72486"/>
                    <a:pt x="145166" y="72415"/>
                    <a:pt x="145166" y="72380"/>
                  </a:cubicBezTo>
                  <a:cubicBezTo>
                    <a:pt x="145166" y="72344"/>
                    <a:pt x="145166" y="72309"/>
                    <a:pt x="145130" y="72309"/>
                  </a:cubicBezTo>
                  <a:cubicBezTo>
                    <a:pt x="145130" y="72273"/>
                    <a:pt x="145130" y="72273"/>
                    <a:pt x="145130" y="72238"/>
                  </a:cubicBezTo>
                  <a:cubicBezTo>
                    <a:pt x="145130" y="72238"/>
                    <a:pt x="145130" y="72238"/>
                    <a:pt x="145130" y="72202"/>
                  </a:cubicBezTo>
                  <a:cubicBezTo>
                    <a:pt x="145095" y="72202"/>
                    <a:pt x="145095" y="72167"/>
                    <a:pt x="145095" y="72131"/>
                  </a:cubicBezTo>
                  <a:cubicBezTo>
                    <a:pt x="145059" y="72096"/>
                    <a:pt x="145059" y="72061"/>
                    <a:pt x="145059" y="72025"/>
                  </a:cubicBezTo>
                  <a:cubicBezTo>
                    <a:pt x="145024" y="71990"/>
                    <a:pt x="145024" y="71954"/>
                    <a:pt x="145024" y="71919"/>
                  </a:cubicBezTo>
                  <a:cubicBezTo>
                    <a:pt x="144988" y="71883"/>
                    <a:pt x="144953" y="71812"/>
                    <a:pt x="144953" y="71777"/>
                  </a:cubicBezTo>
                  <a:cubicBezTo>
                    <a:pt x="144917" y="71706"/>
                    <a:pt x="144882" y="71670"/>
                    <a:pt x="144882" y="71635"/>
                  </a:cubicBezTo>
                  <a:cubicBezTo>
                    <a:pt x="144846" y="71599"/>
                    <a:pt x="144846" y="71564"/>
                    <a:pt x="144811" y="71564"/>
                  </a:cubicBezTo>
                  <a:cubicBezTo>
                    <a:pt x="144811" y="71528"/>
                    <a:pt x="144775" y="71493"/>
                    <a:pt x="144775" y="71457"/>
                  </a:cubicBezTo>
                  <a:cubicBezTo>
                    <a:pt x="144704" y="71386"/>
                    <a:pt x="144669" y="71280"/>
                    <a:pt x="144598" y="71173"/>
                  </a:cubicBezTo>
                  <a:cubicBezTo>
                    <a:pt x="144562" y="71173"/>
                    <a:pt x="144562" y="71138"/>
                    <a:pt x="144527" y="71138"/>
                  </a:cubicBezTo>
                  <a:cubicBezTo>
                    <a:pt x="144456" y="71031"/>
                    <a:pt x="144385" y="70960"/>
                    <a:pt x="144314" y="70854"/>
                  </a:cubicBezTo>
                  <a:cubicBezTo>
                    <a:pt x="144278" y="70854"/>
                    <a:pt x="144278" y="70854"/>
                    <a:pt x="144278" y="70818"/>
                  </a:cubicBezTo>
                  <a:cubicBezTo>
                    <a:pt x="144243" y="70818"/>
                    <a:pt x="144243" y="70818"/>
                    <a:pt x="144207" y="70783"/>
                  </a:cubicBezTo>
                  <a:cubicBezTo>
                    <a:pt x="144136" y="70712"/>
                    <a:pt x="144065" y="70641"/>
                    <a:pt x="143959" y="70570"/>
                  </a:cubicBezTo>
                  <a:cubicBezTo>
                    <a:pt x="143923" y="70534"/>
                    <a:pt x="143923" y="70534"/>
                    <a:pt x="143888" y="70499"/>
                  </a:cubicBezTo>
                  <a:cubicBezTo>
                    <a:pt x="143817" y="70463"/>
                    <a:pt x="143711" y="70392"/>
                    <a:pt x="143640" y="70357"/>
                  </a:cubicBezTo>
                  <a:cubicBezTo>
                    <a:pt x="143604" y="70321"/>
                    <a:pt x="143569" y="70286"/>
                    <a:pt x="143533" y="70286"/>
                  </a:cubicBezTo>
                  <a:cubicBezTo>
                    <a:pt x="143498" y="70286"/>
                    <a:pt x="15298" y="400"/>
                    <a:pt x="15298" y="400"/>
                  </a:cubicBezTo>
                  <a:cubicBezTo>
                    <a:pt x="14789" y="131"/>
                    <a:pt x="14243" y="1"/>
                    <a:pt x="13702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1217675" y="4044250"/>
              <a:ext cx="229825" cy="327925"/>
            </a:xfrm>
            <a:custGeom>
              <a:avLst/>
              <a:gdLst/>
              <a:ahLst/>
              <a:cxnLst/>
              <a:rect l="l" t="t" r="r" b="b"/>
              <a:pathLst>
                <a:path w="9193" h="13117" extrusionOk="0">
                  <a:moveTo>
                    <a:pt x="3676" y="1"/>
                  </a:moveTo>
                  <a:cubicBezTo>
                    <a:pt x="3424" y="1"/>
                    <a:pt x="3168" y="30"/>
                    <a:pt x="2911" y="90"/>
                  </a:cubicBezTo>
                  <a:cubicBezTo>
                    <a:pt x="1136" y="481"/>
                    <a:pt x="0" y="2256"/>
                    <a:pt x="391" y="4030"/>
                  </a:cubicBezTo>
                  <a:cubicBezTo>
                    <a:pt x="888" y="6337"/>
                    <a:pt x="1562" y="8644"/>
                    <a:pt x="2307" y="10880"/>
                  </a:cubicBezTo>
                  <a:cubicBezTo>
                    <a:pt x="2804" y="12265"/>
                    <a:pt x="4082" y="13116"/>
                    <a:pt x="5466" y="13116"/>
                  </a:cubicBezTo>
                  <a:cubicBezTo>
                    <a:pt x="5821" y="13116"/>
                    <a:pt x="6176" y="13045"/>
                    <a:pt x="6531" y="12939"/>
                  </a:cubicBezTo>
                  <a:cubicBezTo>
                    <a:pt x="8270" y="12336"/>
                    <a:pt x="9193" y="10454"/>
                    <a:pt x="8625" y="8715"/>
                  </a:cubicBezTo>
                  <a:cubicBezTo>
                    <a:pt x="7915" y="6728"/>
                    <a:pt x="7347" y="4669"/>
                    <a:pt x="6886" y="2610"/>
                  </a:cubicBezTo>
                  <a:cubicBezTo>
                    <a:pt x="6551" y="1058"/>
                    <a:pt x="5197" y="1"/>
                    <a:pt x="3676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1190175" y="3542825"/>
              <a:ext cx="180150" cy="334225"/>
            </a:xfrm>
            <a:custGeom>
              <a:avLst/>
              <a:gdLst/>
              <a:ahLst/>
              <a:cxnLst/>
              <a:rect l="l" t="t" r="r" b="b"/>
              <a:pathLst>
                <a:path w="7206" h="13369" extrusionOk="0">
                  <a:moveTo>
                    <a:pt x="3669" y="1"/>
                  </a:moveTo>
                  <a:cubicBezTo>
                    <a:pt x="2010" y="1"/>
                    <a:pt x="555" y="1285"/>
                    <a:pt x="390" y="2969"/>
                  </a:cubicBezTo>
                  <a:cubicBezTo>
                    <a:pt x="142" y="5276"/>
                    <a:pt x="0" y="7654"/>
                    <a:pt x="0" y="9997"/>
                  </a:cubicBezTo>
                  <a:cubicBezTo>
                    <a:pt x="0" y="11842"/>
                    <a:pt x="1491" y="13333"/>
                    <a:pt x="3336" y="13368"/>
                  </a:cubicBezTo>
                  <a:cubicBezTo>
                    <a:pt x="5146" y="13368"/>
                    <a:pt x="6637" y="11878"/>
                    <a:pt x="6673" y="10032"/>
                  </a:cubicBezTo>
                  <a:cubicBezTo>
                    <a:pt x="6673" y="7902"/>
                    <a:pt x="6779" y="5773"/>
                    <a:pt x="6992" y="3679"/>
                  </a:cubicBezTo>
                  <a:cubicBezTo>
                    <a:pt x="7205" y="1833"/>
                    <a:pt x="5856" y="200"/>
                    <a:pt x="4046" y="23"/>
                  </a:cubicBezTo>
                  <a:cubicBezTo>
                    <a:pt x="3920" y="8"/>
                    <a:pt x="3794" y="1"/>
                    <a:pt x="3669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1258475" y="3056275"/>
              <a:ext cx="246700" cy="323875"/>
            </a:xfrm>
            <a:custGeom>
              <a:avLst/>
              <a:gdLst/>
              <a:ahLst/>
              <a:cxnLst/>
              <a:rect l="l" t="t" r="r" b="b"/>
              <a:pathLst>
                <a:path w="9868" h="12955" extrusionOk="0">
                  <a:moveTo>
                    <a:pt x="6065" y="1"/>
                  </a:moveTo>
                  <a:cubicBezTo>
                    <a:pt x="4791" y="1"/>
                    <a:pt x="3571" y="757"/>
                    <a:pt x="3018" y="2023"/>
                  </a:cubicBezTo>
                  <a:cubicBezTo>
                    <a:pt x="2095" y="4152"/>
                    <a:pt x="1243" y="6388"/>
                    <a:pt x="533" y="8624"/>
                  </a:cubicBezTo>
                  <a:cubicBezTo>
                    <a:pt x="1" y="10363"/>
                    <a:pt x="959" y="12244"/>
                    <a:pt x="2698" y="12812"/>
                  </a:cubicBezTo>
                  <a:cubicBezTo>
                    <a:pt x="3053" y="12919"/>
                    <a:pt x="3373" y="12954"/>
                    <a:pt x="3728" y="12954"/>
                  </a:cubicBezTo>
                  <a:cubicBezTo>
                    <a:pt x="5112" y="12954"/>
                    <a:pt x="6425" y="12067"/>
                    <a:pt x="6887" y="10647"/>
                  </a:cubicBezTo>
                  <a:cubicBezTo>
                    <a:pt x="7525" y="8624"/>
                    <a:pt x="8271" y="6601"/>
                    <a:pt x="9123" y="4649"/>
                  </a:cubicBezTo>
                  <a:cubicBezTo>
                    <a:pt x="9868" y="2981"/>
                    <a:pt x="9087" y="1029"/>
                    <a:pt x="7383" y="283"/>
                  </a:cubicBezTo>
                  <a:cubicBezTo>
                    <a:pt x="6954" y="92"/>
                    <a:pt x="6506" y="1"/>
                    <a:pt x="606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1480325" y="2631000"/>
              <a:ext cx="290175" cy="299275"/>
            </a:xfrm>
            <a:custGeom>
              <a:avLst/>
              <a:gdLst/>
              <a:ahLst/>
              <a:cxnLst/>
              <a:rect l="l" t="t" r="r" b="b"/>
              <a:pathLst>
                <a:path w="11607" h="11971" extrusionOk="0">
                  <a:moveTo>
                    <a:pt x="7906" y="0"/>
                  </a:moveTo>
                  <a:cubicBezTo>
                    <a:pt x="6968" y="0"/>
                    <a:pt x="6038" y="386"/>
                    <a:pt x="5395" y="1145"/>
                  </a:cubicBezTo>
                  <a:cubicBezTo>
                    <a:pt x="3833" y="2920"/>
                    <a:pt x="2378" y="4801"/>
                    <a:pt x="1029" y="6717"/>
                  </a:cubicBezTo>
                  <a:cubicBezTo>
                    <a:pt x="0" y="8208"/>
                    <a:pt x="355" y="10302"/>
                    <a:pt x="1846" y="11367"/>
                  </a:cubicBezTo>
                  <a:cubicBezTo>
                    <a:pt x="2449" y="11757"/>
                    <a:pt x="3088" y="11970"/>
                    <a:pt x="3762" y="11970"/>
                  </a:cubicBezTo>
                  <a:cubicBezTo>
                    <a:pt x="4827" y="11970"/>
                    <a:pt x="5856" y="11474"/>
                    <a:pt x="6495" y="10551"/>
                  </a:cubicBezTo>
                  <a:cubicBezTo>
                    <a:pt x="7702" y="8812"/>
                    <a:pt x="9015" y="7108"/>
                    <a:pt x="10435" y="5511"/>
                  </a:cubicBezTo>
                  <a:cubicBezTo>
                    <a:pt x="11606" y="4091"/>
                    <a:pt x="11464" y="1997"/>
                    <a:pt x="10080" y="790"/>
                  </a:cubicBezTo>
                  <a:cubicBezTo>
                    <a:pt x="9455" y="261"/>
                    <a:pt x="8678" y="0"/>
                    <a:pt x="7906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1828150" y="2304250"/>
              <a:ext cx="326550" cy="262225"/>
            </a:xfrm>
            <a:custGeom>
              <a:avLst/>
              <a:gdLst/>
              <a:ahLst/>
              <a:cxnLst/>
              <a:rect l="l" t="t" r="r" b="b"/>
              <a:pathLst>
                <a:path w="13062" h="10489" extrusionOk="0">
                  <a:moveTo>
                    <a:pt x="9248" y="1"/>
                  </a:moveTo>
                  <a:cubicBezTo>
                    <a:pt x="8647" y="1"/>
                    <a:pt x="8037" y="166"/>
                    <a:pt x="7489" y="515"/>
                  </a:cubicBezTo>
                  <a:cubicBezTo>
                    <a:pt x="5502" y="1722"/>
                    <a:pt x="3550" y="3106"/>
                    <a:pt x="1704" y="4526"/>
                  </a:cubicBezTo>
                  <a:cubicBezTo>
                    <a:pt x="249" y="5661"/>
                    <a:pt x="0" y="7755"/>
                    <a:pt x="1101" y="9211"/>
                  </a:cubicBezTo>
                  <a:cubicBezTo>
                    <a:pt x="1775" y="10027"/>
                    <a:pt x="2733" y="10488"/>
                    <a:pt x="3727" y="10488"/>
                  </a:cubicBezTo>
                  <a:cubicBezTo>
                    <a:pt x="4437" y="10488"/>
                    <a:pt x="5182" y="10275"/>
                    <a:pt x="5786" y="9778"/>
                  </a:cubicBezTo>
                  <a:cubicBezTo>
                    <a:pt x="7454" y="8501"/>
                    <a:pt x="9228" y="7258"/>
                    <a:pt x="11003" y="6158"/>
                  </a:cubicBezTo>
                  <a:cubicBezTo>
                    <a:pt x="12565" y="5164"/>
                    <a:pt x="13062" y="3141"/>
                    <a:pt x="12068" y="1580"/>
                  </a:cubicBezTo>
                  <a:cubicBezTo>
                    <a:pt x="11446" y="566"/>
                    <a:pt x="10360" y="1"/>
                    <a:pt x="9248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2175100" y="5131050"/>
              <a:ext cx="346950" cy="213625"/>
            </a:xfrm>
            <a:custGeom>
              <a:avLst/>
              <a:gdLst/>
              <a:ahLst/>
              <a:cxnLst/>
              <a:rect l="l" t="t" r="r" b="b"/>
              <a:pathLst>
                <a:path w="13878" h="8545" extrusionOk="0">
                  <a:moveTo>
                    <a:pt x="3728" y="0"/>
                  </a:moveTo>
                  <a:cubicBezTo>
                    <a:pt x="2368" y="0"/>
                    <a:pt x="1104" y="856"/>
                    <a:pt x="603" y="2191"/>
                  </a:cubicBezTo>
                  <a:cubicBezTo>
                    <a:pt x="0" y="3930"/>
                    <a:pt x="887" y="5847"/>
                    <a:pt x="2626" y="6450"/>
                  </a:cubicBezTo>
                  <a:cubicBezTo>
                    <a:pt x="4863" y="7267"/>
                    <a:pt x="7170" y="7941"/>
                    <a:pt x="9441" y="8474"/>
                  </a:cubicBezTo>
                  <a:cubicBezTo>
                    <a:pt x="9690" y="8509"/>
                    <a:pt x="9973" y="8545"/>
                    <a:pt x="10222" y="8545"/>
                  </a:cubicBezTo>
                  <a:cubicBezTo>
                    <a:pt x="11713" y="8545"/>
                    <a:pt x="13097" y="7515"/>
                    <a:pt x="13452" y="5989"/>
                  </a:cubicBezTo>
                  <a:cubicBezTo>
                    <a:pt x="13878" y="4179"/>
                    <a:pt x="12742" y="2404"/>
                    <a:pt x="10967" y="1978"/>
                  </a:cubicBezTo>
                  <a:cubicBezTo>
                    <a:pt x="8909" y="1517"/>
                    <a:pt x="6850" y="914"/>
                    <a:pt x="4863" y="204"/>
                  </a:cubicBezTo>
                  <a:cubicBezTo>
                    <a:pt x="4486" y="66"/>
                    <a:pt x="4104" y="0"/>
                    <a:pt x="3728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1737650" y="4885075"/>
              <a:ext cx="324775" cy="264400"/>
            </a:xfrm>
            <a:custGeom>
              <a:avLst/>
              <a:gdLst/>
              <a:ahLst/>
              <a:cxnLst/>
              <a:rect l="l" t="t" r="r" b="b"/>
              <a:pathLst>
                <a:path w="12991" h="10576" extrusionOk="0">
                  <a:moveTo>
                    <a:pt x="3750" y="0"/>
                  </a:moveTo>
                  <a:cubicBezTo>
                    <a:pt x="2776" y="0"/>
                    <a:pt x="1805" y="429"/>
                    <a:pt x="1136" y="1241"/>
                  </a:cubicBezTo>
                  <a:cubicBezTo>
                    <a:pt x="0" y="2660"/>
                    <a:pt x="213" y="4754"/>
                    <a:pt x="1633" y="5926"/>
                  </a:cubicBezTo>
                  <a:cubicBezTo>
                    <a:pt x="3478" y="7416"/>
                    <a:pt x="5395" y="8800"/>
                    <a:pt x="7383" y="10078"/>
                  </a:cubicBezTo>
                  <a:cubicBezTo>
                    <a:pt x="7950" y="10433"/>
                    <a:pt x="8589" y="10575"/>
                    <a:pt x="9193" y="10575"/>
                  </a:cubicBezTo>
                  <a:cubicBezTo>
                    <a:pt x="10293" y="10575"/>
                    <a:pt x="11358" y="10043"/>
                    <a:pt x="11997" y="9049"/>
                  </a:cubicBezTo>
                  <a:cubicBezTo>
                    <a:pt x="12990" y="7487"/>
                    <a:pt x="12529" y="5429"/>
                    <a:pt x="10967" y="4470"/>
                  </a:cubicBezTo>
                  <a:cubicBezTo>
                    <a:pt x="9193" y="3335"/>
                    <a:pt x="7454" y="2057"/>
                    <a:pt x="5821" y="744"/>
                  </a:cubicBezTo>
                  <a:cubicBezTo>
                    <a:pt x="5212" y="242"/>
                    <a:pt x="4480" y="0"/>
                    <a:pt x="375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1403125" y="4508975"/>
              <a:ext cx="285725" cy="304200"/>
            </a:xfrm>
            <a:custGeom>
              <a:avLst/>
              <a:gdLst/>
              <a:ahLst/>
              <a:cxnLst/>
              <a:rect l="l" t="t" r="r" b="b"/>
              <a:pathLst>
                <a:path w="11429" h="12168" extrusionOk="0">
                  <a:moveTo>
                    <a:pt x="3797" y="0"/>
                  </a:moveTo>
                  <a:cubicBezTo>
                    <a:pt x="3202" y="0"/>
                    <a:pt x="2601" y="158"/>
                    <a:pt x="2059" y="490"/>
                  </a:cubicBezTo>
                  <a:cubicBezTo>
                    <a:pt x="497" y="1484"/>
                    <a:pt x="0" y="3543"/>
                    <a:pt x="994" y="5069"/>
                  </a:cubicBezTo>
                  <a:cubicBezTo>
                    <a:pt x="2236" y="7092"/>
                    <a:pt x="3585" y="9044"/>
                    <a:pt x="5076" y="10890"/>
                  </a:cubicBezTo>
                  <a:cubicBezTo>
                    <a:pt x="5715" y="11706"/>
                    <a:pt x="6708" y="12167"/>
                    <a:pt x="7667" y="12167"/>
                  </a:cubicBezTo>
                  <a:cubicBezTo>
                    <a:pt x="8412" y="12167"/>
                    <a:pt x="9122" y="11919"/>
                    <a:pt x="9725" y="11457"/>
                  </a:cubicBezTo>
                  <a:cubicBezTo>
                    <a:pt x="11181" y="10286"/>
                    <a:pt x="11429" y="8228"/>
                    <a:pt x="10293" y="6772"/>
                  </a:cubicBezTo>
                  <a:cubicBezTo>
                    <a:pt x="8980" y="5104"/>
                    <a:pt x="7738" y="3365"/>
                    <a:pt x="6637" y="1555"/>
                  </a:cubicBezTo>
                  <a:cubicBezTo>
                    <a:pt x="6012" y="558"/>
                    <a:pt x="4916" y="0"/>
                    <a:pt x="3797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2688850" y="5205650"/>
              <a:ext cx="330100" cy="175400"/>
            </a:xfrm>
            <a:custGeom>
              <a:avLst/>
              <a:gdLst/>
              <a:ahLst/>
              <a:cxnLst/>
              <a:rect l="l" t="t" r="r" b="b"/>
              <a:pathLst>
                <a:path w="13204" h="7016" extrusionOk="0">
                  <a:moveTo>
                    <a:pt x="9694" y="1"/>
                  </a:moveTo>
                  <a:cubicBezTo>
                    <a:pt x="9563" y="1"/>
                    <a:pt x="9432" y="8"/>
                    <a:pt x="9299" y="24"/>
                  </a:cubicBezTo>
                  <a:cubicBezTo>
                    <a:pt x="7312" y="237"/>
                    <a:pt x="5324" y="379"/>
                    <a:pt x="3337" y="379"/>
                  </a:cubicBezTo>
                  <a:cubicBezTo>
                    <a:pt x="1491" y="379"/>
                    <a:pt x="0" y="1869"/>
                    <a:pt x="0" y="3679"/>
                  </a:cubicBezTo>
                  <a:cubicBezTo>
                    <a:pt x="0" y="5525"/>
                    <a:pt x="1491" y="7016"/>
                    <a:pt x="3337" y="7016"/>
                  </a:cubicBezTo>
                  <a:cubicBezTo>
                    <a:pt x="5573" y="7016"/>
                    <a:pt x="7844" y="6874"/>
                    <a:pt x="10080" y="6625"/>
                  </a:cubicBezTo>
                  <a:cubicBezTo>
                    <a:pt x="11890" y="6412"/>
                    <a:pt x="13204" y="4744"/>
                    <a:pt x="12991" y="2934"/>
                  </a:cubicBezTo>
                  <a:cubicBezTo>
                    <a:pt x="12793" y="1223"/>
                    <a:pt x="11346" y="1"/>
                    <a:pt x="9694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3161800" y="5053125"/>
              <a:ext cx="340750" cy="237425"/>
            </a:xfrm>
            <a:custGeom>
              <a:avLst/>
              <a:gdLst/>
              <a:ahLst/>
              <a:cxnLst/>
              <a:rect l="l" t="t" r="r" b="b"/>
              <a:pathLst>
                <a:path w="13630" h="9497" extrusionOk="0">
                  <a:moveTo>
                    <a:pt x="9840" y="0"/>
                  </a:moveTo>
                  <a:cubicBezTo>
                    <a:pt x="9298" y="0"/>
                    <a:pt x="8747" y="132"/>
                    <a:pt x="8234" y="410"/>
                  </a:cubicBezTo>
                  <a:cubicBezTo>
                    <a:pt x="6424" y="1404"/>
                    <a:pt x="4508" y="2291"/>
                    <a:pt x="2555" y="3072"/>
                  </a:cubicBezTo>
                  <a:cubicBezTo>
                    <a:pt x="852" y="3747"/>
                    <a:pt x="0" y="5663"/>
                    <a:pt x="674" y="7367"/>
                  </a:cubicBezTo>
                  <a:cubicBezTo>
                    <a:pt x="1171" y="8680"/>
                    <a:pt x="2414" y="9497"/>
                    <a:pt x="3762" y="9497"/>
                  </a:cubicBezTo>
                  <a:cubicBezTo>
                    <a:pt x="4153" y="9497"/>
                    <a:pt x="4579" y="9426"/>
                    <a:pt x="4969" y="9248"/>
                  </a:cubicBezTo>
                  <a:cubicBezTo>
                    <a:pt x="7170" y="8396"/>
                    <a:pt x="9335" y="7402"/>
                    <a:pt x="11429" y="6267"/>
                  </a:cubicBezTo>
                  <a:cubicBezTo>
                    <a:pt x="13026" y="5379"/>
                    <a:pt x="13629" y="3356"/>
                    <a:pt x="12742" y="1724"/>
                  </a:cubicBezTo>
                  <a:cubicBezTo>
                    <a:pt x="12158" y="628"/>
                    <a:pt x="11022" y="0"/>
                    <a:pt x="9840" y="0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3588600" y="4737050"/>
              <a:ext cx="300825" cy="289075"/>
            </a:xfrm>
            <a:custGeom>
              <a:avLst/>
              <a:gdLst/>
              <a:ahLst/>
              <a:cxnLst/>
              <a:rect l="l" t="t" r="r" b="b"/>
              <a:pathLst>
                <a:path w="12033" h="11563" extrusionOk="0">
                  <a:moveTo>
                    <a:pt x="8295" y="1"/>
                  </a:moveTo>
                  <a:cubicBezTo>
                    <a:pt x="7345" y="1"/>
                    <a:pt x="6404" y="406"/>
                    <a:pt x="5750" y="1199"/>
                  </a:cubicBezTo>
                  <a:cubicBezTo>
                    <a:pt x="4401" y="2831"/>
                    <a:pt x="2946" y="4358"/>
                    <a:pt x="1420" y="5777"/>
                  </a:cubicBezTo>
                  <a:cubicBezTo>
                    <a:pt x="71" y="7055"/>
                    <a:pt x="0" y="9149"/>
                    <a:pt x="1278" y="10498"/>
                  </a:cubicBezTo>
                  <a:cubicBezTo>
                    <a:pt x="1917" y="11208"/>
                    <a:pt x="2804" y="11563"/>
                    <a:pt x="3691" y="11563"/>
                  </a:cubicBezTo>
                  <a:cubicBezTo>
                    <a:pt x="4508" y="11563"/>
                    <a:pt x="5324" y="11243"/>
                    <a:pt x="5963" y="10640"/>
                  </a:cubicBezTo>
                  <a:cubicBezTo>
                    <a:pt x="7702" y="9043"/>
                    <a:pt x="9335" y="7268"/>
                    <a:pt x="10861" y="5458"/>
                  </a:cubicBezTo>
                  <a:cubicBezTo>
                    <a:pt x="12032" y="4038"/>
                    <a:pt x="11855" y="1944"/>
                    <a:pt x="10435" y="773"/>
                  </a:cubicBezTo>
                  <a:cubicBezTo>
                    <a:pt x="9808" y="255"/>
                    <a:pt x="9048" y="1"/>
                    <a:pt x="829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3882300" y="4297950"/>
              <a:ext cx="250250" cy="322675"/>
            </a:xfrm>
            <a:custGeom>
              <a:avLst/>
              <a:gdLst/>
              <a:ahLst/>
              <a:cxnLst/>
              <a:rect l="l" t="t" r="r" b="b"/>
              <a:pathLst>
                <a:path w="10010" h="12907" extrusionOk="0">
                  <a:moveTo>
                    <a:pt x="6287" y="1"/>
                  </a:moveTo>
                  <a:cubicBezTo>
                    <a:pt x="4888" y="1"/>
                    <a:pt x="3580" y="895"/>
                    <a:pt x="3124" y="2294"/>
                  </a:cubicBezTo>
                  <a:cubicBezTo>
                    <a:pt x="2449" y="4282"/>
                    <a:pt x="1668" y="6269"/>
                    <a:pt x="781" y="8150"/>
                  </a:cubicBezTo>
                  <a:cubicBezTo>
                    <a:pt x="0" y="9818"/>
                    <a:pt x="710" y="11806"/>
                    <a:pt x="2378" y="12587"/>
                  </a:cubicBezTo>
                  <a:cubicBezTo>
                    <a:pt x="2840" y="12800"/>
                    <a:pt x="3301" y="12906"/>
                    <a:pt x="3798" y="12906"/>
                  </a:cubicBezTo>
                  <a:cubicBezTo>
                    <a:pt x="5040" y="12906"/>
                    <a:pt x="6247" y="12197"/>
                    <a:pt x="6815" y="11025"/>
                  </a:cubicBezTo>
                  <a:cubicBezTo>
                    <a:pt x="7809" y="8860"/>
                    <a:pt x="8696" y="6624"/>
                    <a:pt x="9441" y="4353"/>
                  </a:cubicBezTo>
                  <a:cubicBezTo>
                    <a:pt x="10009" y="2613"/>
                    <a:pt x="9051" y="732"/>
                    <a:pt x="7312" y="164"/>
                  </a:cubicBezTo>
                  <a:cubicBezTo>
                    <a:pt x="6972" y="53"/>
                    <a:pt x="6627" y="1"/>
                    <a:pt x="6287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2267375" y="2105950"/>
              <a:ext cx="346075" cy="217400"/>
            </a:xfrm>
            <a:custGeom>
              <a:avLst/>
              <a:gdLst/>
              <a:ahLst/>
              <a:cxnLst/>
              <a:rect l="l" t="t" r="r" b="b"/>
              <a:pathLst>
                <a:path w="13843" h="8696" extrusionOk="0">
                  <a:moveTo>
                    <a:pt x="10155" y="1"/>
                  </a:moveTo>
                  <a:cubicBezTo>
                    <a:pt x="9884" y="1"/>
                    <a:pt x="9609" y="35"/>
                    <a:pt x="9335" y="106"/>
                  </a:cubicBezTo>
                  <a:cubicBezTo>
                    <a:pt x="7063" y="709"/>
                    <a:pt x="4792" y="1419"/>
                    <a:pt x="2591" y="2236"/>
                  </a:cubicBezTo>
                  <a:cubicBezTo>
                    <a:pt x="852" y="2874"/>
                    <a:pt x="0" y="4791"/>
                    <a:pt x="639" y="6495"/>
                  </a:cubicBezTo>
                  <a:cubicBezTo>
                    <a:pt x="1136" y="7843"/>
                    <a:pt x="2378" y="8695"/>
                    <a:pt x="3763" y="8695"/>
                  </a:cubicBezTo>
                  <a:cubicBezTo>
                    <a:pt x="4117" y="8695"/>
                    <a:pt x="4508" y="8624"/>
                    <a:pt x="4898" y="8482"/>
                  </a:cubicBezTo>
                  <a:cubicBezTo>
                    <a:pt x="6886" y="7737"/>
                    <a:pt x="8944" y="7098"/>
                    <a:pt x="11003" y="6566"/>
                  </a:cubicBezTo>
                  <a:cubicBezTo>
                    <a:pt x="12778" y="6104"/>
                    <a:pt x="13842" y="4294"/>
                    <a:pt x="13381" y="2520"/>
                  </a:cubicBezTo>
                  <a:cubicBezTo>
                    <a:pt x="12991" y="1019"/>
                    <a:pt x="11637" y="1"/>
                    <a:pt x="10155" y="1"/>
                  </a:cubicBezTo>
                  <a:close/>
                </a:path>
              </a:pathLst>
            </a:custGeom>
            <a:solidFill>
              <a:srgbClr val="5B7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520F1C1-9324-FA8B-CEC3-3956969F3DC8}"/>
              </a:ext>
            </a:extLst>
          </p:cNvPr>
          <p:cNvSpPr txBox="1"/>
          <p:nvPr/>
        </p:nvSpPr>
        <p:spPr>
          <a:xfrm>
            <a:off x="176272" y="4614975"/>
            <a:ext cx="4094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1400" dirty="0">
                <a:solidFill>
                  <a:schemeClr val="bg1"/>
                </a:solidFill>
                <a:latin typeface="Passion One" panose="020B0604020202020204" charset="0"/>
              </a:rPr>
              <a:t>07</a:t>
            </a:r>
          </a:p>
        </p:txBody>
      </p:sp>
      <p:sp>
        <p:nvSpPr>
          <p:cNvPr id="5" name="Google Shape;532;p38">
            <a:extLst>
              <a:ext uri="{FF2B5EF4-FFF2-40B4-BE49-F238E27FC236}">
                <a16:creationId xmlns:a16="http://schemas.microsoft.com/office/drawing/2014/main" id="{4EB2C698-593D-E4EF-2D55-35528267B08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19698" y="265409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" sz="4800" dirty="0"/>
              <a:t>Proposed Method (Cont.)</a:t>
            </a:r>
            <a:endParaRPr sz="4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7A0D52-C86F-B1C5-4CE3-B7C6DE9FAD7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859" r="3409"/>
          <a:stretch/>
        </p:blipFill>
        <p:spPr>
          <a:xfrm>
            <a:off x="2522289" y="2788346"/>
            <a:ext cx="1929365" cy="467345"/>
          </a:xfrm>
          <a:prstGeom prst="rect">
            <a:avLst/>
          </a:prstGeom>
        </p:spPr>
      </p:pic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5E0639AB-D7EA-4A66-E529-6587C3D52126}"/>
              </a:ext>
            </a:extLst>
          </p:cNvPr>
          <p:cNvSpPr/>
          <p:nvPr/>
        </p:nvSpPr>
        <p:spPr>
          <a:xfrm>
            <a:off x="3231558" y="3676137"/>
            <a:ext cx="997843" cy="35688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10890"/>
              <a:gd name="adj6" fmla="val -57451"/>
            </a:avLst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Abel" panose="02000506030000020004" pitchFamily="2" charset="0"/>
              </a:rPr>
              <a:t>Range: ( 0 , 1 )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DF20C41-84F0-8EDB-E02A-A55222FF9718}"/>
              </a:ext>
            </a:extLst>
          </p:cNvPr>
          <p:cNvGrpSpPr/>
          <p:nvPr/>
        </p:nvGrpSpPr>
        <p:grpSpPr>
          <a:xfrm>
            <a:off x="4912405" y="2461467"/>
            <a:ext cx="2389163" cy="894729"/>
            <a:chOff x="2895415" y="2228812"/>
            <a:chExt cx="3353170" cy="111303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56F1AA2-D72C-2530-F398-08FB5F46A4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5415" y="2228812"/>
              <a:ext cx="3353170" cy="685876"/>
            </a:xfrm>
            <a:prstGeom prst="rect">
              <a:avLst/>
            </a:prstGeom>
            <a:ln w="19050">
              <a:solidFill>
                <a:srgbClr val="5B72B7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A462A84-E18F-E19A-8F59-2B7BC9BAE3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895415" y="2895866"/>
              <a:ext cx="3353170" cy="445982"/>
            </a:xfrm>
            <a:prstGeom prst="rect">
              <a:avLst/>
            </a:prstGeom>
            <a:ln w="19050">
              <a:solidFill>
                <a:srgbClr val="5B72B7"/>
              </a:solidFill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00"/>
                                        <p:tgtEl>
                                          <p:spTgt spid="28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00"/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25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25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" grpId="0" uiExpand="1" build="p" animBg="1"/>
      <p:bldP spid="287" grpId="0" uiExpand="1" build="p" animBg="1"/>
      <p:bldP spid="12" grpId="0" animBg="1"/>
    </p:bldLst>
  </p:timing>
</p:sld>
</file>

<file path=ppt/theme/theme1.xml><?xml version="1.0" encoding="utf-8"?>
<a:theme xmlns:a="http://schemas.openxmlformats.org/drawingml/2006/main" name="Math Lesso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4461</TotalTime>
  <Words>653</Words>
  <Application>Microsoft Office PowerPoint</Application>
  <PresentationFormat>On-screen Show (16:9)</PresentationFormat>
  <Paragraphs>125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Cambria Math</vt:lpstr>
      <vt:lpstr>Bahnschrift Light SemiCondensed</vt:lpstr>
      <vt:lpstr>Oswald Regular</vt:lpstr>
      <vt:lpstr>Passion One</vt:lpstr>
      <vt:lpstr>Arial</vt:lpstr>
      <vt:lpstr>Abel</vt:lpstr>
      <vt:lpstr>Fira Sans Extra Condensed Medium</vt:lpstr>
      <vt:lpstr>Wingdings</vt:lpstr>
      <vt:lpstr>Math Lesson by Slidesgo</vt:lpstr>
      <vt:lpstr>Evaluating Fairness of Machine Learning Models Under Uncertain and Incomplete Information</vt:lpstr>
      <vt:lpstr>Motivation</vt:lpstr>
      <vt:lpstr>PowerPoint Presentation</vt:lpstr>
      <vt:lpstr>PowerPoint Presentation</vt:lpstr>
      <vt:lpstr>Motivation (Cont.)</vt:lpstr>
      <vt:lpstr>Motivation (Cont.)</vt:lpstr>
      <vt:lpstr>Proposed Method</vt:lpstr>
      <vt:lpstr>Results Q1</vt:lpstr>
      <vt:lpstr>Proposed Method (Cont.)</vt:lpstr>
      <vt:lpstr>PowerPoint Presentation</vt:lpstr>
      <vt:lpstr>Proposed Method (Cont.)</vt:lpstr>
      <vt:lpstr>Results Q2</vt:lpstr>
      <vt:lpstr>Conclusion</vt:lpstr>
      <vt:lpstr>THANKS FOR GIVING ME YOUR ATTENTION!</vt:lpstr>
      <vt:lpstr>REFERENCE</vt:lpstr>
      <vt:lpstr>Appendix A: Active Sampling Algorithm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Evaluating Fairness of Machine Learning Models Under Uncertain and Incomplete Information</dc:title>
  <cp:lastModifiedBy>Sara Rostami</cp:lastModifiedBy>
  <cp:revision>177</cp:revision>
  <dcterms:modified xsi:type="dcterms:W3CDTF">2023-08-20T08:00:12Z</dcterms:modified>
</cp:coreProperties>
</file>